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5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3" r:id="rId5"/>
    <p:sldMasterId id="2147484754" r:id="rId6"/>
    <p:sldMasterId id="2147484771" r:id="rId7"/>
    <p:sldMasterId id="2147484809" r:id="rId8"/>
    <p:sldMasterId id="2147484820" r:id="rId9"/>
  </p:sldMasterIdLst>
  <p:notesMasterIdLst>
    <p:notesMasterId r:id="rId26"/>
  </p:notesMasterIdLst>
  <p:handoutMasterIdLst>
    <p:handoutMasterId r:id="rId27"/>
  </p:handoutMasterIdLst>
  <p:sldIdLst>
    <p:sldId id="1860" r:id="rId10"/>
    <p:sldId id="1861" r:id="rId11"/>
    <p:sldId id="4279" r:id="rId12"/>
    <p:sldId id="2111" r:id="rId13"/>
    <p:sldId id="1782" r:id="rId14"/>
    <p:sldId id="4276" r:id="rId15"/>
    <p:sldId id="261" r:id="rId16"/>
    <p:sldId id="292" r:id="rId17"/>
    <p:sldId id="263" r:id="rId18"/>
    <p:sldId id="276" r:id="rId19"/>
    <p:sldId id="4277" r:id="rId20"/>
    <p:sldId id="303" r:id="rId21"/>
    <p:sldId id="259" r:id="rId22"/>
    <p:sldId id="264" r:id="rId23"/>
    <p:sldId id="4272" r:id="rId24"/>
    <p:sldId id="4283" r:id="rId2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zure Dev Days" id="{888AB95E-1B7E-4E95-8F39-C5D0E8372BC2}">
          <p14:sldIdLst>
            <p14:sldId id="1860"/>
            <p14:sldId id="1861"/>
            <p14:sldId id="4279"/>
            <p14:sldId id="2111"/>
            <p14:sldId id="1782"/>
          </p14:sldIdLst>
        </p14:section>
        <p14:section name="Networking" id="{AF2E874E-86C3-334D-BC93-CB891C2423F4}">
          <p14:sldIdLst>
            <p14:sldId id="4276"/>
            <p14:sldId id="261"/>
            <p14:sldId id="292"/>
            <p14:sldId id="263"/>
            <p14:sldId id="276"/>
            <p14:sldId id="4277"/>
            <p14:sldId id="303"/>
            <p14:sldId id="259"/>
            <p14:sldId id="264"/>
          </p14:sldIdLst>
        </p14:section>
        <p14:section name="Demo" id="{C6C9C5AB-85A6-3F44-A805-D259405E5EEC}">
          <p14:sldIdLst>
            <p14:sldId id="4272"/>
            <p14:sldId id="4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FFFFFF"/>
    <a:srgbClr val="000000"/>
    <a:srgbClr val="BDBDBD"/>
    <a:srgbClr val="D2D2D2"/>
    <a:srgbClr val="E6E6E6"/>
    <a:srgbClr val="FFB900"/>
    <a:srgbClr val="303030"/>
    <a:srgbClr val="737373"/>
    <a:srgbClr val="F14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FEB895-748A-4D43-A7AE-C7904BBCCE7C}" v="4" dt="2018-12-04T14:28:18.642"/>
    <p1510:client id="{BC9398A1-A97F-4DE2-86A3-3E3465FAEB73}" v="3" dt="2018-12-04T18:21:06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8"/>
    <p:restoredTop sz="76949"/>
  </p:normalViewPr>
  <p:slideViewPr>
    <p:cSldViewPr snapToGrid="0">
      <p:cViewPr varScale="1">
        <p:scale>
          <a:sx n="79" d="100"/>
          <a:sy n="79" d="100"/>
        </p:scale>
        <p:origin x="789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 Gartner" userId="9e340812-aebf-4e4c-9745-002b3134f155" providerId="ADAL" clId="{BC9398A1-A97F-4DE2-86A3-3E3465FAEB73}"/>
    <pc:docChg chg="modSld">
      <pc:chgData name="Dan Gartner" userId="9e340812-aebf-4e4c-9745-002b3134f155" providerId="ADAL" clId="{BC9398A1-A97F-4DE2-86A3-3E3465FAEB73}" dt="2018-12-04T18:21:06.196" v="1"/>
      <pc:docMkLst>
        <pc:docMk/>
      </pc:docMkLst>
      <pc:sldChg chg="addSp">
        <pc:chgData name="Dan Gartner" userId="9e340812-aebf-4e4c-9745-002b3134f155" providerId="ADAL" clId="{BC9398A1-A97F-4DE2-86A3-3E3465FAEB73}" dt="2018-12-04T18:21:06.196" v="1"/>
        <pc:sldMkLst>
          <pc:docMk/>
          <pc:sldMk cId="653294868" sldId="1860"/>
        </pc:sldMkLst>
        <pc:spChg chg="add">
          <ac:chgData name="Dan Gartner" userId="9e340812-aebf-4e4c-9745-002b3134f155" providerId="ADAL" clId="{BC9398A1-A97F-4DE2-86A3-3E3465FAEB73}" dt="2018-12-04T18:20:54.029" v="0"/>
          <ac:spMkLst>
            <pc:docMk/>
            <pc:sldMk cId="653294868" sldId="1860"/>
            <ac:spMk id="3" creationId="{D5DE0387-A8CB-4ABF-BF31-29E2C89E2E1A}"/>
          </ac:spMkLst>
        </pc:spChg>
        <pc:picChg chg="add">
          <ac:chgData name="Dan Gartner" userId="9e340812-aebf-4e4c-9745-002b3134f155" providerId="ADAL" clId="{BC9398A1-A97F-4DE2-86A3-3E3465FAEB73}" dt="2018-12-04T18:21:06.196" v="1"/>
          <ac:picMkLst>
            <pc:docMk/>
            <pc:sldMk cId="653294868" sldId="1860"/>
            <ac:picMk id="4" creationId="{724C77AA-4405-44A5-B686-D4EA878D8D46}"/>
          </ac:picMkLst>
        </pc:picChg>
        <pc:picChg chg="add">
          <ac:chgData name="Dan Gartner" userId="9e340812-aebf-4e4c-9745-002b3134f155" providerId="ADAL" clId="{BC9398A1-A97F-4DE2-86A3-3E3465FAEB73}" dt="2018-12-04T18:21:06.196" v="1"/>
          <ac:picMkLst>
            <pc:docMk/>
            <pc:sldMk cId="653294868" sldId="1860"/>
            <ac:picMk id="5" creationId="{45172DF9-BAFF-4E11-8E1E-E5E8BB0E460E}"/>
          </ac:picMkLst>
        </pc:picChg>
      </pc:sldChg>
    </pc:docChg>
  </pc:docChgLst>
  <pc:docChgLst>
    <pc:chgData name="Frank Migacz" userId="e7687774-6fce-4ec0-9953-4b9b82e74d56" providerId="ADAL" clId="{3FFEB895-748A-4D43-A7AE-C7904BBCCE7C}"/>
    <pc:docChg chg="delSld modSld sldOrd delSection modSection">
      <pc:chgData name="Frank Migacz" userId="e7687774-6fce-4ec0-9953-4b9b82e74d56" providerId="ADAL" clId="{3FFEB895-748A-4D43-A7AE-C7904BBCCE7C}" dt="2018-12-04T14:31:38.625" v="48" actId="2696"/>
      <pc:docMkLst>
        <pc:docMk/>
      </pc:docMkLst>
      <pc:sldChg chg="del">
        <pc:chgData name="Frank Migacz" userId="e7687774-6fce-4ec0-9953-4b9b82e74d56" providerId="ADAL" clId="{3FFEB895-748A-4D43-A7AE-C7904BBCCE7C}" dt="2018-12-04T14:29:45.068" v="16" actId="2696"/>
        <pc:sldMkLst>
          <pc:docMk/>
          <pc:sldMk cId="1270729842" sldId="256"/>
        </pc:sldMkLst>
      </pc:sldChg>
      <pc:sldChg chg="del">
        <pc:chgData name="Frank Migacz" userId="e7687774-6fce-4ec0-9953-4b9b82e74d56" providerId="ADAL" clId="{3FFEB895-748A-4D43-A7AE-C7904BBCCE7C}" dt="2018-12-04T14:28:28.397" v="12" actId="2696"/>
        <pc:sldMkLst>
          <pc:docMk/>
          <pc:sldMk cId="4245089067" sldId="260"/>
        </pc:sldMkLst>
      </pc:sldChg>
      <pc:sldChg chg="del">
        <pc:chgData name="Frank Migacz" userId="e7687774-6fce-4ec0-9953-4b9b82e74d56" providerId="ADAL" clId="{3FFEB895-748A-4D43-A7AE-C7904BBCCE7C}" dt="2018-12-04T14:29:42.081" v="15" actId="2696"/>
        <pc:sldMkLst>
          <pc:docMk/>
          <pc:sldMk cId="2054019019" sldId="265"/>
        </pc:sldMkLst>
      </pc:sldChg>
      <pc:sldChg chg="del">
        <pc:chgData name="Frank Migacz" userId="e7687774-6fce-4ec0-9953-4b9b82e74d56" providerId="ADAL" clId="{3FFEB895-748A-4D43-A7AE-C7904BBCCE7C}" dt="2018-12-04T14:27:57.708" v="6" actId="2696"/>
        <pc:sldMkLst>
          <pc:docMk/>
          <pc:sldMk cId="3684072977" sldId="324"/>
        </pc:sldMkLst>
      </pc:sldChg>
      <pc:sldChg chg="del">
        <pc:chgData name="Frank Migacz" userId="e7687774-6fce-4ec0-9953-4b9b82e74d56" providerId="ADAL" clId="{3FFEB895-748A-4D43-A7AE-C7904BBCCE7C}" dt="2018-12-04T14:30:27.763" v="21" actId="2696"/>
        <pc:sldMkLst>
          <pc:docMk/>
          <pc:sldMk cId="4227590824" sldId="344"/>
        </pc:sldMkLst>
      </pc:sldChg>
      <pc:sldChg chg="del">
        <pc:chgData name="Frank Migacz" userId="e7687774-6fce-4ec0-9953-4b9b82e74d56" providerId="ADAL" clId="{3FFEB895-748A-4D43-A7AE-C7904BBCCE7C}" dt="2018-12-04T14:30:14.685" v="17" actId="2696"/>
        <pc:sldMkLst>
          <pc:docMk/>
          <pc:sldMk cId="3659904001" sldId="356"/>
        </pc:sldMkLst>
      </pc:sldChg>
      <pc:sldChg chg="del">
        <pc:chgData name="Frank Migacz" userId="e7687774-6fce-4ec0-9953-4b9b82e74d56" providerId="ADAL" clId="{3FFEB895-748A-4D43-A7AE-C7904BBCCE7C}" dt="2018-12-04T14:28:26.910" v="11" actId="2696"/>
        <pc:sldMkLst>
          <pc:docMk/>
          <pc:sldMk cId="2262411283" sldId="401"/>
        </pc:sldMkLst>
      </pc:sldChg>
      <pc:sldChg chg="modTransition">
        <pc:chgData name="Frank Migacz" userId="e7687774-6fce-4ec0-9953-4b9b82e74d56" providerId="ADAL" clId="{3FFEB895-748A-4D43-A7AE-C7904BBCCE7C}" dt="2018-12-04T14:28:18.642" v="10"/>
        <pc:sldMkLst>
          <pc:docMk/>
          <pc:sldMk cId="2562163528" sldId="1782"/>
        </pc:sldMkLst>
      </pc:sldChg>
      <pc:sldChg chg="del">
        <pc:chgData name="Frank Migacz" userId="e7687774-6fce-4ec0-9953-4b9b82e74d56" providerId="ADAL" clId="{3FFEB895-748A-4D43-A7AE-C7904BBCCE7C}" dt="2018-12-04T14:30:18.926" v="18" actId="2696"/>
        <pc:sldMkLst>
          <pc:docMk/>
          <pc:sldMk cId="1257407863" sldId="1873"/>
        </pc:sldMkLst>
      </pc:sldChg>
      <pc:sldChg chg="del">
        <pc:chgData name="Frank Migacz" userId="e7687774-6fce-4ec0-9953-4b9b82e74d56" providerId="ADAL" clId="{3FFEB895-748A-4D43-A7AE-C7904BBCCE7C}" dt="2018-12-04T14:30:21.396" v="20" actId="2696"/>
        <pc:sldMkLst>
          <pc:docMk/>
          <pc:sldMk cId="484483792" sldId="1874"/>
        </pc:sldMkLst>
      </pc:sldChg>
      <pc:sldChg chg="del">
        <pc:chgData name="Frank Migacz" userId="e7687774-6fce-4ec0-9953-4b9b82e74d56" providerId="ADAL" clId="{3FFEB895-748A-4D43-A7AE-C7904BBCCE7C}" dt="2018-12-04T14:27:53.435" v="5" actId="2696"/>
        <pc:sldMkLst>
          <pc:docMk/>
          <pc:sldMk cId="2204496424" sldId="1879"/>
        </pc:sldMkLst>
      </pc:sldChg>
      <pc:sldChg chg="del">
        <pc:chgData name="Frank Migacz" userId="e7687774-6fce-4ec0-9953-4b9b82e74d56" providerId="ADAL" clId="{3FFEB895-748A-4D43-A7AE-C7904BBCCE7C}" dt="2018-12-04T14:31:04.041" v="42" actId="2696"/>
        <pc:sldMkLst>
          <pc:docMk/>
          <pc:sldMk cId="1679123253" sldId="1901"/>
        </pc:sldMkLst>
      </pc:sldChg>
      <pc:sldChg chg="del">
        <pc:chgData name="Frank Migacz" userId="e7687774-6fce-4ec0-9953-4b9b82e74d56" providerId="ADAL" clId="{3FFEB895-748A-4D43-A7AE-C7904BBCCE7C}" dt="2018-12-04T14:31:05.954" v="43" actId="2696"/>
        <pc:sldMkLst>
          <pc:docMk/>
          <pc:sldMk cId="2840915264" sldId="1902"/>
        </pc:sldMkLst>
      </pc:sldChg>
      <pc:sldChg chg="del">
        <pc:chgData name="Frank Migacz" userId="e7687774-6fce-4ec0-9953-4b9b82e74d56" providerId="ADAL" clId="{3FFEB895-748A-4D43-A7AE-C7904BBCCE7C}" dt="2018-12-04T14:30:32.125" v="23" actId="2696"/>
        <pc:sldMkLst>
          <pc:docMk/>
          <pc:sldMk cId="2404128820" sldId="1904"/>
        </pc:sldMkLst>
      </pc:sldChg>
      <pc:sldChg chg="del ord">
        <pc:chgData name="Frank Migacz" userId="e7687774-6fce-4ec0-9953-4b9b82e74d56" providerId="ADAL" clId="{3FFEB895-748A-4D43-A7AE-C7904BBCCE7C}" dt="2018-12-04T14:28:45.166" v="14" actId="2696"/>
        <pc:sldMkLst>
          <pc:docMk/>
          <pc:sldMk cId="1698539173" sldId="2128"/>
        </pc:sldMkLst>
      </pc:sldChg>
      <pc:sldChg chg="del">
        <pc:chgData name="Frank Migacz" userId="e7687774-6fce-4ec0-9953-4b9b82e74d56" providerId="ADAL" clId="{3FFEB895-748A-4D43-A7AE-C7904BBCCE7C}" dt="2018-12-04T14:30:36.232" v="24" actId="2696"/>
        <pc:sldMkLst>
          <pc:docMk/>
          <pc:sldMk cId="1804005908" sldId="2293"/>
        </pc:sldMkLst>
      </pc:sldChg>
      <pc:sldChg chg="modSp">
        <pc:chgData name="Frank Migacz" userId="e7687774-6fce-4ec0-9953-4b9b82e74d56" providerId="ADAL" clId="{3FFEB895-748A-4D43-A7AE-C7904BBCCE7C}" dt="2018-12-04T14:30:58.326" v="41" actId="20577"/>
        <pc:sldMkLst>
          <pc:docMk/>
          <pc:sldMk cId="4077764269" sldId="4272"/>
        </pc:sldMkLst>
        <pc:spChg chg="mod">
          <ac:chgData name="Frank Migacz" userId="e7687774-6fce-4ec0-9953-4b9b82e74d56" providerId="ADAL" clId="{3FFEB895-748A-4D43-A7AE-C7904BBCCE7C}" dt="2018-12-04T14:30:58.326" v="41" actId="20577"/>
          <ac:spMkLst>
            <pc:docMk/>
            <pc:sldMk cId="4077764269" sldId="4272"/>
            <ac:spMk id="3" creationId="{00000000-0000-0000-0000-000000000000}"/>
          </ac:spMkLst>
        </pc:spChg>
      </pc:sldChg>
      <pc:sldChg chg="del">
        <pc:chgData name="Frank Migacz" userId="e7687774-6fce-4ec0-9953-4b9b82e74d56" providerId="ADAL" clId="{3FFEB895-748A-4D43-A7AE-C7904BBCCE7C}" dt="2018-12-04T14:27:59.449" v="7" actId="2696"/>
        <pc:sldMkLst>
          <pc:docMk/>
          <pc:sldMk cId="1002145316" sldId="4274"/>
        </pc:sldMkLst>
      </pc:sldChg>
      <pc:sldChg chg="del">
        <pc:chgData name="Frank Migacz" userId="e7687774-6fce-4ec0-9953-4b9b82e74d56" providerId="ADAL" clId="{3FFEB895-748A-4D43-A7AE-C7904BBCCE7C}" dt="2018-12-04T14:28:06.963" v="8" actId="2696"/>
        <pc:sldMkLst>
          <pc:docMk/>
          <pc:sldMk cId="2275589163" sldId="4275"/>
        </pc:sldMkLst>
      </pc:sldChg>
      <pc:sldChg chg="del">
        <pc:chgData name="Frank Migacz" userId="e7687774-6fce-4ec0-9953-4b9b82e74d56" providerId="ADAL" clId="{3FFEB895-748A-4D43-A7AE-C7904BBCCE7C}" dt="2018-12-04T14:31:38.625" v="48" actId="2696"/>
        <pc:sldMkLst>
          <pc:docMk/>
          <pc:sldMk cId="1840342866" sldId="4278"/>
        </pc:sldMkLst>
      </pc:sldChg>
      <pc:sldChg chg="modSp">
        <pc:chgData name="Frank Migacz" userId="e7687774-6fce-4ec0-9953-4b9b82e74d56" providerId="ADAL" clId="{3FFEB895-748A-4D43-A7AE-C7904BBCCE7C}" dt="2018-12-03T21:17:07.745" v="4" actId="20577"/>
        <pc:sldMkLst>
          <pc:docMk/>
          <pc:sldMk cId="381521932" sldId="4279"/>
        </pc:sldMkLst>
        <pc:spChg chg="mod">
          <ac:chgData name="Frank Migacz" userId="e7687774-6fce-4ec0-9953-4b9b82e74d56" providerId="ADAL" clId="{3FFEB895-748A-4D43-A7AE-C7904BBCCE7C}" dt="2018-12-03T21:17:07.745" v="4" actId="20577"/>
          <ac:spMkLst>
            <pc:docMk/>
            <pc:sldMk cId="381521932" sldId="4279"/>
            <ac:spMk id="2" creationId="{365447BC-E2B7-1E4F-BC3B-BD19EF5FE157}"/>
          </ac:spMkLst>
        </pc:spChg>
      </pc:sldChg>
      <pc:sldChg chg="del">
        <pc:chgData name="Frank Migacz" userId="e7687774-6fce-4ec0-9953-4b9b82e74d56" providerId="ADAL" clId="{3FFEB895-748A-4D43-A7AE-C7904BBCCE7C}" dt="2018-12-04T14:30:30.165" v="22" actId="2696"/>
        <pc:sldMkLst>
          <pc:docMk/>
          <pc:sldMk cId="1938382312" sldId="4282"/>
        </pc:sldMkLst>
      </pc:sldChg>
      <pc:sldMasterChg chg="delSldLayout">
        <pc:chgData name="Frank Migacz" userId="e7687774-6fce-4ec0-9953-4b9b82e74d56" providerId="ADAL" clId="{3FFEB895-748A-4D43-A7AE-C7904BBCCE7C}" dt="2018-12-04T14:30:18.941" v="19" actId="2696"/>
        <pc:sldMasterMkLst>
          <pc:docMk/>
          <pc:sldMasterMk cId="4137626204" sldId="2147484671"/>
        </pc:sldMasterMkLst>
        <pc:sldLayoutChg chg="del">
          <pc:chgData name="Frank Migacz" userId="e7687774-6fce-4ec0-9953-4b9b82e74d56" providerId="ADAL" clId="{3FFEB895-748A-4D43-A7AE-C7904BBCCE7C}" dt="2018-12-04T14:30:18.941" v="19" actId="2696"/>
          <pc:sldLayoutMkLst>
            <pc:docMk/>
            <pc:sldMasterMk cId="4137626204" sldId="2147484671"/>
            <pc:sldLayoutMk cId="704971973" sldId="2147484732"/>
          </pc:sldLayoutMkLst>
        </pc:sldLayoutChg>
      </pc:sldMasterChg>
      <pc:sldMasterChg chg="delSldLayout">
        <pc:chgData name="Frank Migacz" userId="e7687774-6fce-4ec0-9953-4b9b82e74d56" providerId="ADAL" clId="{3FFEB895-748A-4D43-A7AE-C7904BBCCE7C}" dt="2018-12-04T14:28:28.397" v="13" actId="2696"/>
        <pc:sldMasterMkLst>
          <pc:docMk/>
          <pc:sldMasterMk cId="1162958179" sldId="2147484754"/>
        </pc:sldMasterMkLst>
        <pc:sldLayoutChg chg="del">
          <pc:chgData name="Frank Migacz" userId="e7687774-6fce-4ec0-9953-4b9b82e74d56" providerId="ADAL" clId="{3FFEB895-748A-4D43-A7AE-C7904BBCCE7C}" dt="2018-12-04T14:28:28.397" v="13" actId="2696"/>
          <pc:sldLayoutMkLst>
            <pc:docMk/>
            <pc:sldMasterMk cId="1162958179" sldId="2147484754"/>
            <pc:sldLayoutMk cId="4174564321" sldId="2147484768"/>
          </pc:sldLayoutMkLst>
        </pc:sldLayoutChg>
      </pc:sldMasterChg>
    </pc:docChg>
  </pc:docChgLst>
  <pc:docChgLst>
    <pc:chgData name="Frank Migacz" userId="e7687774-6fce-4ec0-9953-4b9b82e74d56" providerId="ADAL" clId="{76288B21-0B2B-449C-91A2-58412A4B672B}"/>
    <pc:docChg chg="delSld modSld sldOrd modSection">
      <pc:chgData name="Frank Migacz" userId="e7687774-6fce-4ec0-9953-4b9b82e74d56" providerId="ADAL" clId="{76288B21-0B2B-449C-91A2-58412A4B672B}" dt="2018-11-27T16:36:59.484" v="9" actId="2696"/>
      <pc:docMkLst>
        <pc:docMk/>
      </pc:docMkLst>
      <pc:sldChg chg="modSp">
        <pc:chgData name="Frank Migacz" userId="e7687774-6fce-4ec0-9953-4b9b82e74d56" providerId="ADAL" clId="{76288B21-0B2B-449C-91A2-58412A4B672B}" dt="2018-11-27T16:36:02.524" v="1" actId="6549"/>
        <pc:sldMkLst>
          <pc:docMk/>
          <pc:sldMk cId="1869999325" sldId="1861"/>
        </pc:sldMkLst>
        <pc:spChg chg="mod">
          <ac:chgData name="Frank Migacz" userId="e7687774-6fce-4ec0-9953-4b9b82e74d56" providerId="ADAL" clId="{76288B21-0B2B-449C-91A2-58412A4B672B}" dt="2018-11-27T16:35:58.460" v="0" actId="20577"/>
          <ac:spMkLst>
            <pc:docMk/>
            <pc:sldMk cId="1869999325" sldId="1861"/>
            <ac:spMk id="6" creationId="{ACBB8B40-F3D1-4331-B430-E127860A693D}"/>
          </ac:spMkLst>
        </pc:spChg>
        <pc:spChg chg="mod">
          <ac:chgData name="Frank Migacz" userId="e7687774-6fce-4ec0-9953-4b9b82e74d56" providerId="ADAL" clId="{76288B21-0B2B-449C-91A2-58412A4B672B}" dt="2018-11-27T16:36:02.524" v="1" actId="6549"/>
          <ac:spMkLst>
            <pc:docMk/>
            <pc:sldMk cId="1869999325" sldId="1861"/>
            <ac:spMk id="7" creationId="{5B233F29-D5A5-4DF5-AA87-020831D2ED66}"/>
          </ac:spMkLst>
        </pc:spChg>
      </pc:sldChg>
      <pc:sldChg chg="del">
        <pc:chgData name="Frank Migacz" userId="e7687774-6fce-4ec0-9953-4b9b82e74d56" providerId="ADAL" clId="{76288B21-0B2B-449C-91A2-58412A4B672B}" dt="2018-11-27T16:36:57.523" v="8" actId="2696"/>
        <pc:sldMkLst>
          <pc:docMk/>
          <pc:sldMk cId="2697925035" sldId="4273"/>
        </pc:sldMkLst>
      </pc:sldChg>
      <pc:sldChg chg="modSp ord">
        <pc:chgData name="Frank Migacz" userId="e7687774-6fce-4ec0-9953-4b9b82e74d56" providerId="ADAL" clId="{76288B21-0B2B-449C-91A2-58412A4B672B}" dt="2018-11-27T16:36:38.430" v="7"/>
        <pc:sldMkLst>
          <pc:docMk/>
          <pc:sldMk cId="381521932" sldId="4279"/>
        </pc:sldMkLst>
        <pc:spChg chg="mod">
          <ac:chgData name="Frank Migacz" userId="e7687774-6fce-4ec0-9953-4b9b82e74d56" providerId="ADAL" clId="{76288B21-0B2B-449C-91A2-58412A4B672B}" dt="2018-11-27T16:36:32.871" v="6" actId="20577"/>
          <ac:spMkLst>
            <pc:docMk/>
            <pc:sldMk cId="381521932" sldId="4279"/>
            <ac:spMk id="3" creationId="{76FFA88E-C0AB-4447-84E1-4AC323202A19}"/>
          </ac:spMkLst>
        </pc:spChg>
      </pc:sldChg>
      <pc:sldChg chg="del">
        <pc:chgData name="Frank Migacz" userId="e7687774-6fce-4ec0-9953-4b9b82e74d56" providerId="ADAL" clId="{76288B21-0B2B-449C-91A2-58412A4B672B}" dt="2018-11-27T16:36:59.484" v="9" actId="2696"/>
        <pc:sldMkLst>
          <pc:docMk/>
          <pc:sldMk cId="2359561884" sldId="42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1/3/2019 10:16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1/3/2019 10:16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traffic-manager/traffic-manager-configure-priority-routing-method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microsoft.com/en-us/azure/traffic-manager/traffic-manager-configure-performance-routing-method" TargetMode="External"/><Relationship Id="rId5" Type="http://schemas.openxmlformats.org/officeDocument/2006/relationships/hyperlink" Target="https://docs.microsoft.com/en-us/azure/traffic-manager/traffic-manager-configure-weighted-routing-method" TargetMode="External"/><Relationship Id="rId4" Type="http://schemas.openxmlformats.org/officeDocument/2006/relationships/hyperlink" Target="https://docs.microsoft.com/en-us/azure/traffic-manager/traffic-manager-configure-geographic-routing-method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1/3/2019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 will show the DevOps project: auto-scale, easy </a:t>
            </a:r>
            <a:r>
              <a:rPr lang="en-US" dirty="0" err="1"/>
              <a:t>auth</a:t>
            </a:r>
            <a:r>
              <a:rPr lang="en-US" dirty="0"/>
              <a:t>, CDN, clone </a:t>
            </a:r>
          </a:p>
          <a:p>
            <a:r>
              <a:rPr lang="en-US" dirty="0"/>
              <a:t>Demo the one that is already created.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1/3/2019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13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3"/>
              </a:rPr>
              <a:t>Configure Priority routing method</a:t>
            </a:r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4"/>
              </a:rPr>
              <a:t>Configure Geographic routing method</a:t>
            </a:r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5"/>
              </a:rPr>
              <a:t>Configure Weighted routing method</a:t>
            </a:r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  <a:hlinkClick r:id="rId6"/>
              </a:rPr>
              <a:t>Configure Performance routing method</a:t>
            </a:r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0B0F60-009A-48DF-8304-85310C288C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1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0795A-3AEA-4113-9713-DCEC7476C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282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TechReady 23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1/3/2019 10:16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027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 will show the DevOps project: auto-scale, easy </a:t>
            </a:r>
            <a:r>
              <a:rPr lang="en-US" dirty="0" err="1"/>
              <a:t>auth</a:t>
            </a:r>
            <a:r>
              <a:rPr lang="en-US" dirty="0"/>
              <a:t>, CDN, clone </a:t>
            </a:r>
          </a:p>
          <a:p>
            <a:r>
              <a:rPr lang="en-US" dirty="0"/>
              <a:t>Demo the one that is already created.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1/3/2019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00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 will show the DevOps project: auto-scale, easy </a:t>
            </a:r>
            <a:r>
              <a:rPr lang="en-US" dirty="0" err="1"/>
              <a:t>auth</a:t>
            </a:r>
            <a:r>
              <a:rPr lang="en-US" dirty="0"/>
              <a:t>, CDN, clone </a:t>
            </a:r>
          </a:p>
          <a:p>
            <a:r>
              <a:rPr lang="en-US" dirty="0"/>
              <a:t>Demo the one that is already created.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1/3/2019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1/3/2019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creation of s simple web app first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1/3/2019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3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Take a step back…</a:t>
            </a:r>
          </a:p>
          <a:p>
            <a:r>
              <a:rPr lang="en-US" sz="2800" dirty="0"/>
              <a:t>Broad set of capabilities </a:t>
            </a:r>
          </a:p>
          <a:p>
            <a:r>
              <a:rPr lang="en-US" sz="2800" dirty="0"/>
              <a:t>App stages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WPC 2015</a:t>
            </a:r>
          </a:p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1/3/2019 10:16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152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Frank will show the DevOps project: auto-scale, easy </a:t>
            </a:r>
            <a:r>
              <a:rPr lang="en-US" dirty="0" err="1"/>
              <a:t>auth</a:t>
            </a:r>
            <a:r>
              <a:rPr lang="en-US" dirty="0"/>
              <a:t>, CDN, clone </a:t>
            </a:r>
          </a:p>
          <a:p>
            <a:r>
              <a:rPr lang="en-US" dirty="0"/>
              <a:t>Demo the one that is already created.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1/3/2019 10:16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79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6CCE8-D450-4316-A38A-78ED354DED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0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6CCE8-D450-4316-A38A-78ED354DED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72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6CCE8-D450-4316-A38A-78ED354DED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940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06CCE8-D450-4316-A38A-78ED354DED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6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ky view looking up at the camera&#10;&#10;Description generated with high confidence">
            <a:extLst>
              <a:ext uri="{FF2B5EF4-FFF2-40B4-BE49-F238E27FC236}">
                <a16:creationId xmlns:a16="http://schemas.microsoft.com/office/drawing/2014/main" id="{B108B3E4-1891-4C57-A9A2-8CE325F918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8"/>
            <a:ext cx="12192000" cy="685732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10282936" y="4799484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857008" y="5999450"/>
            <a:ext cx="5181547" cy="621324"/>
            <a:chOff x="274638" y="4554931"/>
            <a:chExt cx="5285447" cy="633693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5285447" cy="633693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Las Vegas, Nevada	July 17–21, 2017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3059781" y="4673270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1834504"/>
            <a:ext cx="5598442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1834504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221373" y="259969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47788" y="259969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21373" y="3378027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7788" y="3378027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 dirty="0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75481" y="4143219"/>
            <a:ext cx="6124483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keep transforming</a:t>
            </a:r>
          </a:p>
        </p:txBody>
      </p:sp>
    </p:spTree>
    <p:extLst>
      <p:ext uri="{BB962C8B-B14F-4D97-AF65-F5344CB8AC3E}">
        <p14:creationId xmlns:p14="http://schemas.microsoft.com/office/powerpoint/2010/main" val="1651625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89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7245155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2965031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0700298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49237019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503513" y="6566924"/>
            <a:ext cx="3184975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62804505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39051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6524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038805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07336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23664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53098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87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76382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09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698399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798565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1" y="1958334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8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8" dirty="0">
                <a:solidFill>
                  <a:schemeClr val="bg1"/>
                </a:solidFill>
              </a:rPr>
              <a:t>Section title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378" r="43213" b="10783"/>
          <a:stretch/>
        </p:blipFill>
        <p:spPr>
          <a:xfrm>
            <a:off x="3017837" y="488"/>
            <a:ext cx="9174163" cy="6857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62379" y="329401"/>
            <a:ext cx="3181771" cy="5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432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1F08-DE65-4EE2-885D-E13F1C1B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3CD98-BF82-4887-BA4B-D147B2B9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CFF4B-0A83-420B-A252-B440B696D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FA139-EBC3-4A67-8834-9F5DFEFA44FF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FEAC8-FACF-483F-A9EE-59DBF7C8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EEB9F-5BB2-477B-82B4-E7B80907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E389C-76B9-4D68-A193-862AC91BB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2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9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3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6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ky view looking up at the camera&#10;&#10;Description generated with high confidence">
            <a:extLst>
              <a:ext uri="{FF2B5EF4-FFF2-40B4-BE49-F238E27FC236}">
                <a16:creationId xmlns:a16="http://schemas.microsoft.com/office/drawing/2014/main" id="{270E12C0-F968-4ED2-86E8-198B96364B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8"/>
            <a:ext cx="12192000" cy="685732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9870514" y="4704728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</p:spTree>
    <p:extLst>
      <p:ext uri="{BB962C8B-B14F-4D97-AF65-F5344CB8AC3E}">
        <p14:creationId xmlns:p14="http://schemas.microsoft.com/office/powerpoint/2010/main" val="2365286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79170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47696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47740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758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00352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99532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4559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06023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00390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9520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85241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9532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0191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98158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1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77203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2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4" y="3343393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2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1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49322" y="6061767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4" y="4309989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867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 mod="1">
    <p:ext uri="{DCECCB84-F9BA-43D5-87BE-67443E8EF086}">
      <p15:sldGuideLst xmlns:p15="http://schemas.microsoft.com/office/powerpoint/2012/main">
        <p15:guide id="1" orient="horz" pos="4494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796217"/>
          </a:xfrm>
          <a:noFill/>
        </p:spPr>
        <p:txBody>
          <a:bodyPr tIns="91440" bIns="91440" anchor="t" anchorCtr="0"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6" b="0" kern="1200" cap="none" spc="-98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973918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7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06" indent="0">
              <a:buNone/>
              <a:defRPr sz="1961"/>
            </a:lvl2pPr>
            <a:lvl3pPr marL="219386" indent="0">
              <a:buNone/>
              <a:defRPr sz="1961"/>
            </a:lvl3pPr>
            <a:lvl4pPr marL="466779" indent="0">
              <a:buNone/>
              <a:defRPr sz="1765"/>
            </a:lvl4pPr>
            <a:lvl5pPr marL="725061" indent="0">
              <a:buNone/>
              <a:defRPr sz="176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304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00636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009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6105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06736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28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0955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2009577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29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2482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7022" y="2383024"/>
            <a:ext cx="11653523" cy="914360"/>
          </a:xfrm>
        </p:spPr>
        <p:txBody>
          <a:bodyPr/>
          <a:lstStyle>
            <a:lvl1pPr marL="0" indent="0">
              <a:buNone/>
              <a:defRPr sz="5293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7021" y="1187622"/>
            <a:ext cx="11655840" cy="899665"/>
          </a:xfrm>
        </p:spPr>
        <p:txBody>
          <a:bodyPr/>
          <a:lstStyle>
            <a:lvl1pPr>
              <a:defRPr sz="705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5499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51782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53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48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687310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4165" r="9710" b="97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3" b="53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3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Commercial Sales Solution Tou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A9E55C-7145-44AA-A194-18A56141D1B4}"/>
              </a:ext>
            </a:extLst>
          </p:cNvPr>
          <p:cNvSpPr/>
          <p:nvPr/>
        </p:nvSpPr>
        <p:spPr>
          <a:xfrm>
            <a:off x="7440637" y="683776"/>
            <a:ext cx="478327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4800" b="1" spc="-98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 Practice </a:t>
            </a:r>
            <a:r>
              <a:rPr lang="fr-FR" sz="4800" b="1" spc="-98" err="1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Enablement</a:t>
            </a:r>
            <a:endParaRPr lang="en-US" sz="4800" b="1" spc="-98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F557F69-8913-447D-9AE6-ED17933C3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750" y="2587752"/>
            <a:ext cx="5932250" cy="34397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DE36271-C63F-47E4-8AB5-E0B0B20C94F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9CACFA1-F19F-485B-94FC-ABFE970DE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10857F6-9069-4A57-BF6B-4E046F176F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8659A1E-779F-472F-B7F7-1DBB46623ACA}"/>
              </a:ext>
            </a:extLst>
          </p:cNvPr>
          <p:cNvSpPr/>
          <p:nvPr userDrawn="1"/>
        </p:nvSpPr>
        <p:spPr>
          <a:xfrm>
            <a:off x="7440637" y="683776"/>
            <a:ext cx="478327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4800" b="1" spc="-98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 Practice </a:t>
            </a:r>
            <a:r>
              <a:rPr lang="fr-FR" sz="4800" b="1" spc="-98" err="1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Enablement</a:t>
            </a:r>
            <a:endParaRPr lang="en-US" sz="4800" b="1" spc="-98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B33B08-B8C0-40E8-B00E-7605BDB9A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9750" y="2587752"/>
            <a:ext cx="5932250" cy="34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6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73358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87950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44127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37574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012300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45539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396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481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062944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8386305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0297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647C2-F1A8-410A-B27E-9E3DCE730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08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9834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46254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B3AFD2-7A50-4EF2-B601-FD179C365C5C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2453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EFE1D2-1987-4D2E-A515-398EC67E115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E7FF5BD-1E4E-4120-8905-7C2422CB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21BAFB93-19AE-4E47-9AB2-419553E40B2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2" name="Text Box 3">
            <a:extLst>
              <a:ext uri="{FF2B5EF4-FFF2-40B4-BE49-F238E27FC236}">
                <a16:creationId xmlns:a16="http://schemas.microsoft.com/office/drawing/2014/main" id="{364A950D-7ACA-4FC7-B0A3-A1E1BDEA5E4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9248857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595262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32783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7EA2-8167-4610-8AFE-B1514A4D0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7F69A-A25B-4889-BFCC-6FDE3F699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813A4-C837-46B6-8BE5-D48F27D92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AAD0D-4D7D-4B66-B3AD-7511C3B94736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19AD7-A09B-4917-BBF2-B7EB1B2D2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3DDA4-8BE7-43D2-B4D6-08AF0001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AC38-CC35-4921-81E6-27BB2AE28CD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MS logo white - EMF">
            <a:extLst>
              <a:ext uri="{FF2B5EF4-FFF2-40B4-BE49-F238E27FC236}">
                <a16:creationId xmlns:a16="http://schemas.microsoft.com/office/drawing/2014/main" id="{0448B4C1-2B6D-4A0C-8ABB-99D2CED74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8D9682-B7BF-4088-B2D3-82B751E346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7495" y="2084172"/>
            <a:ext cx="5437187" cy="44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4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12147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361650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Commercial Sales Solution Tou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AA9E55C-7145-44AA-A194-18A56141D1B4}"/>
              </a:ext>
            </a:extLst>
          </p:cNvPr>
          <p:cNvSpPr/>
          <p:nvPr userDrawn="1"/>
        </p:nvSpPr>
        <p:spPr>
          <a:xfrm>
            <a:off x="7440637" y="683776"/>
            <a:ext cx="478327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fr-FR" sz="4800" b="1" spc="-98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Partner Practice </a:t>
            </a:r>
            <a:r>
              <a:rPr lang="fr-FR" sz="4800" b="1" spc="-98" err="1">
                <a:ln w="3175">
                  <a:noFill/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Enablement</a:t>
            </a:r>
            <a:endParaRPr lang="en-US" sz="4800" b="1" spc="-98">
              <a:ln w="3175">
                <a:noFill/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F557F69-8913-447D-9AE6-ED17933C3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9750" y="2587752"/>
            <a:ext cx="5932250" cy="34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8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332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526353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2598766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537038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-1" y="0"/>
            <a:ext cx="8290981" cy="6858000"/>
          </a:xfrm>
          <a:custGeom>
            <a:avLst/>
            <a:gdLst>
              <a:gd name="connsiteX0" fmla="*/ 8290981 w 8290981"/>
              <a:gd name="connsiteY0" fmla="*/ 6858000 h 6858000"/>
              <a:gd name="connsiteX1" fmla="*/ 6839287 w 8290981"/>
              <a:gd name="connsiteY1" fmla="*/ 6858000 h 6858000"/>
              <a:gd name="connsiteX2" fmla="*/ 6723438 w 8290981"/>
              <a:gd name="connsiteY2" fmla="*/ 6858000 h 6858000"/>
              <a:gd name="connsiteX3" fmla="*/ 0 w 8290981"/>
              <a:gd name="connsiteY3" fmla="*/ 6858000 h 6858000"/>
              <a:gd name="connsiteX4" fmla="*/ 1461028 w 8290981"/>
              <a:gd name="connsiteY4" fmla="*/ 0 h 6858000"/>
              <a:gd name="connsiteX5" fmla="*/ 6723438 w 8290981"/>
              <a:gd name="connsiteY5" fmla="*/ 0 h 6858000"/>
              <a:gd name="connsiteX6" fmla="*/ 6839287 w 8290981"/>
              <a:gd name="connsiteY6" fmla="*/ 0 h 6858000"/>
              <a:gd name="connsiteX7" fmla="*/ 8290981 w 82909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90981" h="6858000">
                <a:moveTo>
                  <a:pt x="8290981" y="6858000"/>
                </a:moveTo>
                <a:lnTo>
                  <a:pt x="6839287" y="6858000"/>
                </a:lnTo>
                <a:lnTo>
                  <a:pt x="6723438" y="6858000"/>
                </a:lnTo>
                <a:lnTo>
                  <a:pt x="0" y="6858000"/>
                </a:lnTo>
                <a:lnTo>
                  <a:pt x="1461028" y="0"/>
                </a:lnTo>
                <a:lnTo>
                  <a:pt x="6723438" y="0"/>
                </a:lnTo>
                <a:lnTo>
                  <a:pt x="6839287" y="0"/>
                </a:lnTo>
                <a:lnTo>
                  <a:pt x="8290981" y="0"/>
                </a:lnTo>
                <a:close/>
              </a:path>
            </a:pathLst>
          </a:custGeom>
          <a:solidFill>
            <a:srgbClr val="5C2D9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6271" y="2205464"/>
            <a:ext cx="8534315" cy="2438400"/>
          </a:xfrm>
          <a:noFill/>
        </p:spPr>
        <p:txBody>
          <a:bodyPr lIns="195067" tIns="121917" rIns="195067" bIns="121917" anchor="t" anchorCtr="0"/>
          <a:lstStyle>
            <a:lvl1pPr>
              <a:defRPr sz="4800" spc="-133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4068" y="3586536"/>
            <a:ext cx="7317317" cy="1057328"/>
          </a:xfrm>
          <a:noFill/>
        </p:spPr>
        <p:txBody>
          <a:bodyPr tIns="146300" bIns="146300">
            <a:no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88" y="259328"/>
            <a:ext cx="1304123" cy="2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6584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400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0561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69241" y="1783454"/>
            <a:ext cx="11655840" cy="205124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7981" indent="0">
              <a:buNone/>
              <a:defRPr sz="1959">
                <a:solidFill>
                  <a:schemeClr val="tx1"/>
                </a:solidFill>
              </a:defRPr>
            </a:lvl2pPr>
            <a:lvl3pPr marL="219185" indent="0">
              <a:buNone/>
              <a:defRPr sz="1959">
                <a:solidFill>
                  <a:schemeClr val="tx1"/>
                </a:solidFill>
              </a:defRPr>
            </a:lvl3pPr>
            <a:lvl4pPr marL="466351" indent="0">
              <a:buNone/>
              <a:defRPr sz="1763">
                <a:solidFill>
                  <a:schemeClr val="tx1"/>
                </a:solidFill>
              </a:defRPr>
            </a:lvl4pPr>
            <a:lvl5pPr marL="724400" indent="0">
              <a:buNone/>
              <a:defRPr sz="176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8510069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% One Column Non-Bulleted Text (3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2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89525" tIns="44761" rIns="89525" bIns="44761" numCol="1" rtlCol="0" anchor="ctr" anchorCtr="0" compatLnSpc="1">
            <a:prstTxWarp prst="textNoShape">
              <a:avLst/>
            </a:prstTxWarp>
          </a:bodyPr>
          <a:lstStyle/>
          <a:p>
            <a:pPr algn="ctr" defTabSz="89495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59" spc="-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42" y="289513"/>
            <a:ext cx="5378550" cy="1493941"/>
          </a:xfrm>
        </p:spPr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199861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 (3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4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44217" y="1783454"/>
            <a:ext cx="5378548" cy="2596904"/>
          </a:xfrm>
        </p:spPr>
        <p:txBody>
          <a:bodyPr wrap="square">
            <a:spAutoFit/>
          </a:bodyPr>
          <a:lstStyle>
            <a:lvl1pPr marL="0" indent="0">
              <a:spcBef>
                <a:spcPts val="1198"/>
              </a:spcBef>
              <a:buClr>
                <a:schemeClr val="tx1"/>
              </a:buClr>
              <a:buFont typeface="Wingdings" pitchFamily="2" charset="2"/>
              <a:buNone/>
              <a:defRPr sz="3921">
                <a:solidFill>
                  <a:schemeClr val="tx1"/>
                </a:solidFill>
              </a:defRPr>
            </a:lvl1pPr>
            <a:lvl2pPr marL="0" indent="0">
              <a:buNone/>
              <a:defRPr sz="1959">
                <a:solidFill>
                  <a:schemeClr val="tx1"/>
                </a:solidFill>
              </a:defRPr>
            </a:lvl2pPr>
            <a:lvl3pPr marL="226957" indent="0">
              <a:buNone/>
              <a:tabLst/>
              <a:defRPr sz="1959">
                <a:solidFill>
                  <a:schemeClr val="tx1"/>
                </a:solidFill>
              </a:defRPr>
            </a:lvl3pPr>
            <a:lvl4pPr marL="450807" indent="0">
              <a:buNone/>
              <a:defRPr>
                <a:solidFill>
                  <a:schemeClr val="tx1"/>
                </a:solidFill>
              </a:defRPr>
            </a:lvl4pPr>
            <a:lvl5pPr marL="671546" indent="0"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17530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8"/>
            <a:ext cx="12192000" cy="685216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sz="1800">
              <a:solidFill>
                <a:srgbClr val="FFFFFF"/>
              </a:solidFill>
              <a:latin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7511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52401" y="174627"/>
            <a:ext cx="11887200" cy="854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77899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26565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6248321" y="1371600"/>
            <a:ext cx="5328368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1"/>
          </p:nvPr>
        </p:nvSpPr>
        <p:spPr>
          <a:xfrm>
            <a:off x="609601" y="1371600"/>
            <a:ext cx="5328368" cy="4800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025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306190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326593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352727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5213454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59110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83232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22306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170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42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124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43631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4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image" Target="../media/image16.emf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theme" Target="../theme/theme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image" Target="../media/image16.emf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1" r:id="rId19"/>
    <p:sldLayoutId id="2147484753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1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4" r:id="rId1"/>
    <p:sldLayoutId id="2147484735" r:id="rId2"/>
    <p:sldLayoutId id="2147484736" r:id="rId3"/>
    <p:sldLayoutId id="2147484737" r:id="rId4"/>
    <p:sldLayoutId id="2147484738" r:id="rId5"/>
    <p:sldLayoutId id="2147484739" r:id="rId6"/>
    <p:sldLayoutId id="2147484740" r:id="rId7"/>
    <p:sldLayoutId id="2147484741" r:id="rId8"/>
    <p:sldLayoutId id="2147484742" r:id="rId9"/>
    <p:sldLayoutId id="2147484743" r:id="rId10"/>
    <p:sldLayoutId id="2147484744" r:id="rId11"/>
    <p:sldLayoutId id="2147484745" r:id="rId12"/>
    <p:sldLayoutId id="2147484746" r:id="rId13"/>
    <p:sldLayoutId id="2147484747" r:id="rId14"/>
    <p:sldLayoutId id="2147484748" r:id="rId15"/>
    <p:sldLayoutId id="2147484749" r:id="rId16"/>
    <p:sldLayoutId id="2147484750" r:id="rId17"/>
    <p:sldLayoutId id="2147484751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581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  <p:sldLayoutId id="2147484766" r:id="rId12"/>
    <p:sldLayoutId id="2147484767" r:id="rId13"/>
    <p:sldLayoutId id="2147484769" r:id="rId14"/>
    <p:sldLayoutId id="2147484770" r:id="rId1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5E219F-EFD0-4C89-9635-EA2E84F8A9F4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36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72" r:id="rId1"/>
    <p:sldLayoutId id="2147484773" r:id="rId2"/>
    <p:sldLayoutId id="2147484774" r:id="rId3"/>
    <p:sldLayoutId id="2147484775" r:id="rId4"/>
    <p:sldLayoutId id="2147484776" r:id="rId5"/>
    <p:sldLayoutId id="2147484777" r:id="rId6"/>
    <p:sldLayoutId id="2147484778" r:id="rId7"/>
    <p:sldLayoutId id="2147484779" r:id="rId8"/>
    <p:sldLayoutId id="2147484780" r:id="rId9"/>
    <p:sldLayoutId id="2147484781" r:id="rId10"/>
    <p:sldLayoutId id="2147484782" r:id="rId11"/>
    <p:sldLayoutId id="2147484783" r:id="rId12"/>
    <p:sldLayoutId id="2147484784" r:id="rId13"/>
    <p:sldLayoutId id="2147484785" r:id="rId14"/>
    <p:sldLayoutId id="2147484786" r:id="rId15"/>
    <p:sldLayoutId id="2147484787" r:id="rId16"/>
    <p:sldLayoutId id="2147484788" r:id="rId17"/>
    <p:sldLayoutId id="2147484789" r:id="rId18"/>
    <p:sldLayoutId id="2147484790" r:id="rId19"/>
    <p:sldLayoutId id="2147484791" r:id="rId20"/>
    <p:sldLayoutId id="2147484792" r:id="rId21"/>
    <p:sldLayoutId id="2147484793" r:id="rId22"/>
    <p:sldLayoutId id="2147484794" r:id="rId23"/>
    <p:sldLayoutId id="2147484796" r:id="rId24"/>
    <p:sldLayoutId id="2147484797" r:id="rId25"/>
    <p:sldLayoutId id="2147484798" r:id="rId26"/>
    <p:sldLayoutId id="2147484799" r:id="rId27"/>
    <p:sldLayoutId id="2147484800" r:id="rId28"/>
    <p:sldLayoutId id="2147484801" r:id="rId29"/>
    <p:sldLayoutId id="2147484802" r:id="rId30"/>
    <p:sldLayoutId id="2147484803" r:id="rId31"/>
    <p:sldLayoutId id="2147484804" r:id="rId32"/>
    <p:sldLayoutId id="2147484805" r:id="rId33"/>
    <p:sldLayoutId id="2147484806" r:id="rId34"/>
    <p:sldLayoutId id="2147484807" r:id="rId35"/>
    <p:sldLayoutId id="2147484808" r:id="rId3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414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0" r:id="rId1"/>
    <p:sldLayoutId id="2147484811" r:id="rId2"/>
    <p:sldLayoutId id="2147484812" r:id="rId3"/>
    <p:sldLayoutId id="2147484813" r:id="rId4"/>
    <p:sldLayoutId id="2147484814" r:id="rId5"/>
    <p:sldLayoutId id="2147484815" r:id="rId6"/>
    <p:sldLayoutId id="2147484816" r:id="rId7"/>
    <p:sldLayoutId id="2147484817" r:id="rId8"/>
    <p:sldLayoutId id="2147484818" r:id="rId9"/>
    <p:sldLayoutId id="2147484819" r:id="rId10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174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  <p:sldLayoutId id="2147484832" r:id="rId12"/>
    <p:sldLayoutId id="2147484833" r:id="rId13"/>
    <p:sldLayoutId id="2147484834" r:id="rId14"/>
    <p:sldLayoutId id="2147484835" r:id="rId15"/>
    <p:sldLayoutId id="2147484836" r:id="rId16"/>
    <p:sldLayoutId id="2147484837" r:id="rId17"/>
    <p:sldLayoutId id="2147484838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5.emf"/><Relationship Id="rId18" Type="http://schemas.openxmlformats.org/officeDocument/2006/relationships/image" Target="../media/image50.emf"/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17" Type="http://schemas.openxmlformats.org/officeDocument/2006/relationships/image" Target="../media/image49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8.em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5" Type="http://schemas.openxmlformats.org/officeDocument/2006/relationships/image" Target="../media/image47.emf"/><Relationship Id="rId10" Type="http://schemas.openxmlformats.org/officeDocument/2006/relationships/image" Target="../media/image42.emf"/><Relationship Id="rId4" Type="http://schemas.openxmlformats.org/officeDocument/2006/relationships/image" Target="../media/image36.png"/><Relationship Id="rId9" Type="http://schemas.openxmlformats.org/officeDocument/2006/relationships/image" Target="../media/image41.emf"/><Relationship Id="rId14" Type="http://schemas.openxmlformats.org/officeDocument/2006/relationships/image" Target="../media/image4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53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04928-0F5A-4725-A164-3CEEC03A4BE0}"/>
              </a:ext>
            </a:extLst>
          </p:cNvPr>
          <p:cNvSpPr txBox="1"/>
          <p:nvPr/>
        </p:nvSpPr>
        <p:spPr>
          <a:xfrm>
            <a:off x="5128591" y="4560642"/>
            <a:ext cx="24024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#</a:t>
            </a:r>
            <a:r>
              <a:rPr lang="en-US" sz="2000" err="1">
                <a:solidFill>
                  <a:schemeClr val="bg1"/>
                </a:solidFill>
              </a:rPr>
              <a:t>Azuredevdays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E0387-A8CB-4ABF-BF31-29E2C89E2E1A}"/>
              </a:ext>
            </a:extLst>
          </p:cNvPr>
          <p:cNvSpPr txBox="1"/>
          <p:nvPr/>
        </p:nvSpPr>
        <p:spPr>
          <a:xfrm>
            <a:off x="7491350" y="140189"/>
            <a:ext cx="43321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Content: aka.ms/</a:t>
            </a:r>
            <a:r>
              <a:rPr lang="en-US" sz="2400" dirty="0" err="1">
                <a:solidFill>
                  <a:schemeClr val="bg1"/>
                </a:solidFill>
              </a:rPr>
              <a:t>mkedevdays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docker logo transparent">
            <a:extLst>
              <a:ext uri="{FF2B5EF4-FFF2-40B4-BE49-F238E27FC236}">
                <a16:creationId xmlns:a16="http://schemas.microsoft.com/office/drawing/2014/main" id="{89CE5CAE-0283-4C3D-AF51-EE4C9E2F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08" y="4947448"/>
            <a:ext cx="1841972" cy="154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75">
            <a:extLst>
              <a:ext uri="{FF2B5EF4-FFF2-40B4-BE49-F238E27FC236}">
                <a16:creationId xmlns:a16="http://schemas.microsoft.com/office/drawing/2014/main" id="{D02A2B9F-824D-4F3D-A712-F4620015CC0F}"/>
              </a:ext>
            </a:extLst>
          </p:cNvPr>
          <p:cNvSpPr/>
          <p:nvPr/>
        </p:nvSpPr>
        <p:spPr>
          <a:xfrm>
            <a:off x="4182923" y="2880229"/>
            <a:ext cx="2052276" cy="1341767"/>
          </a:xfrm>
          <a:prstGeom prst="roundRect">
            <a:avLst>
              <a:gd name="adj" fmla="val 5211"/>
            </a:avLst>
          </a:prstGeom>
          <a:solidFill>
            <a:srgbClr val="FEFE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2577C-DB6D-4641-AD60-DEDE8902AB8C}"/>
              </a:ext>
            </a:extLst>
          </p:cNvPr>
          <p:cNvSpPr txBox="1"/>
          <p:nvPr/>
        </p:nvSpPr>
        <p:spPr>
          <a:xfrm>
            <a:off x="4929229" y="3025990"/>
            <a:ext cx="123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3CD52C-E2D0-4A01-9E5A-E3E2657834CA}"/>
              </a:ext>
            </a:extLst>
          </p:cNvPr>
          <p:cNvCxnSpPr>
            <a:cxnSpLocks/>
          </p:cNvCxnSpPr>
          <p:nvPr/>
        </p:nvCxnSpPr>
        <p:spPr>
          <a:xfrm>
            <a:off x="3251806" y="3485011"/>
            <a:ext cx="931117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482C1444-1C70-470C-996A-AB6CDF181075}"/>
              </a:ext>
            </a:extLst>
          </p:cNvPr>
          <p:cNvSpPr/>
          <p:nvPr/>
        </p:nvSpPr>
        <p:spPr bwMode="auto">
          <a:xfrm>
            <a:off x="1143494" y="3090485"/>
            <a:ext cx="2110070" cy="1131511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Internet</a:t>
            </a:r>
          </a:p>
        </p:txBody>
      </p:sp>
      <p:pic>
        <p:nvPicPr>
          <p:cNvPr id="30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F8C530CC-184B-48F1-849A-6680291C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30" y="358297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504FDB7C-5857-41AC-9755-05BB121A5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13" y="358297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6DDCB102-8F01-438B-969E-F85B577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051" y="358297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41585526-FA15-4956-AB30-A7470F92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169" y="358297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3E73434-88FB-44E3-89DA-E81BB0879EF9}"/>
              </a:ext>
            </a:extLst>
          </p:cNvPr>
          <p:cNvCxnSpPr>
            <a:cxnSpLocks/>
          </p:cNvCxnSpPr>
          <p:nvPr/>
        </p:nvCxnSpPr>
        <p:spPr>
          <a:xfrm flipH="1">
            <a:off x="3163455" y="3874500"/>
            <a:ext cx="1019468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DD8DB1-CE39-46F0-A0D2-91A14A0E7391}"/>
              </a:ext>
            </a:extLst>
          </p:cNvPr>
          <p:cNvGrpSpPr/>
          <p:nvPr/>
        </p:nvGrpSpPr>
        <p:grpSpPr>
          <a:xfrm>
            <a:off x="4383896" y="3025990"/>
            <a:ext cx="344360" cy="343893"/>
            <a:chOff x="497252" y="2269518"/>
            <a:chExt cx="3759508" cy="3754415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83DDA89-E0A3-4770-86CA-E109FB48D8B3}"/>
                </a:ext>
              </a:extLst>
            </p:cNvPr>
            <p:cNvSpPr/>
            <p:nvPr/>
          </p:nvSpPr>
          <p:spPr bwMode="auto">
            <a:xfrm>
              <a:off x="497252" y="2269518"/>
              <a:ext cx="3759508" cy="3754415"/>
            </a:xfrm>
            <a:prstGeom prst="roundRect">
              <a:avLst>
                <a:gd name="adj" fmla="val 7884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8BDAAAE-44A2-456A-B4B9-263A5DF5D18E}"/>
                </a:ext>
              </a:extLst>
            </p:cNvPr>
            <p:cNvGrpSpPr/>
            <p:nvPr/>
          </p:nvGrpSpPr>
          <p:grpSpPr>
            <a:xfrm>
              <a:off x="706190" y="2487916"/>
              <a:ext cx="3341632" cy="3326411"/>
              <a:chOff x="827088" y="-3463925"/>
              <a:chExt cx="3833812" cy="3816350"/>
            </a:xfrm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DD9E425B-807E-4B47-804C-66BFE6D52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7D41F82C-33A8-4028-A230-DEF41E94A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E2942521-2A7B-4C8F-A84A-95FDDDD45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D173A442-C317-431B-871D-5FA16A6D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89D579AD-282C-4493-AC62-EE7CD3ED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B3EB7498-FA5F-4AD9-B21A-747B49EB7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43AD2B2D-36B8-4F5D-B69D-B47678CC8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A5AFC857-C32E-46B3-AB8A-033591E90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A97E83C8-F062-4123-A57E-02FE7DAC3C78}"/>
              </a:ext>
            </a:extLst>
          </p:cNvPr>
          <p:cNvSpPr/>
          <p:nvPr/>
        </p:nvSpPr>
        <p:spPr>
          <a:xfrm>
            <a:off x="7212933" y="2880229"/>
            <a:ext cx="2756999" cy="1485095"/>
          </a:xfrm>
          <a:prstGeom prst="roundRect">
            <a:avLst>
              <a:gd name="adj" fmla="val 4568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26B2B0-518A-402A-BB94-E959089B3176}"/>
              </a:ext>
            </a:extLst>
          </p:cNvPr>
          <p:cNvGrpSpPr/>
          <p:nvPr/>
        </p:nvGrpSpPr>
        <p:grpSpPr>
          <a:xfrm>
            <a:off x="7356144" y="3034694"/>
            <a:ext cx="386343" cy="238403"/>
            <a:chOff x="5605998" y="4615023"/>
            <a:chExt cx="2957813" cy="18251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BFB489B-D2C4-4B48-9179-9478E0B33096}"/>
                </a:ext>
              </a:extLst>
            </p:cNvPr>
            <p:cNvGrpSpPr/>
            <p:nvPr/>
          </p:nvGrpSpPr>
          <p:grpSpPr>
            <a:xfrm>
              <a:off x="5605998" y="4615023"/>
              <a:ext cx="2957813" cy="1825191"/>
              <a:chOff x="5605998" y="4615023"/>
              <a:chExt cx="2957813" cy="1825191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4D87A8-9C34-4EA4-8D80-355C19660003}"/>
                  </a:ext>
                </a:extLst>
              </p:cNvPr>
              <p:cNvSpPr/>
              <p:nvPr/>
            </p:nvSpPr>
            <p:spPr bwMode="auto">
              <a:xfrm rot="2606308">
                <a:off x="6087193" y="4615023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611C65D9-A413-43FC-B966-53B1FB5E96E0}"/>
                  </a:ext>
                </a:extLst>
              </p:cNvPr>
              <p:cNvSpPr/>
              <p:nvPr/>
            </p:nvSpPr>
            <p:spPr bwMode="auto">
              <a:xfrm rot="2606308">
                <a:off x="7955364" y="5319918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A412E526-5AD1-4AE7-B99F-F4F502781516}"/>
                  </a:ext>
                </a:extLst>
              </p:cNvPr>
              <p:cNvSpPr/>
              <p:nvPr/>
            </p:nvSpPr>
            <p:spPr bwMode="auto">
              <a:xfrm rot="18844638">
                <a:off x="7940037" y="4612971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517A68A5-33DD-46D0-B707-0F2E355AB9B8}"/>
                  </a:ext>
                </a:extLst>
              </p:cNvPr>
              <p:cNvSpPr/>
              <p:nvPr/>
            </p:nvSpPr>
            <p:spPr bwMode="auto">
              <a:xfrm rot="18844638">
                <a:off x="6102520" y="5319918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6035758-0CE6-45AB-9082-5D04CBA12048}"/>
                </a:ext>
              </a:extLst>
            </p:cNvPr>
            <p:cNvGrpSpPr/>
            <p:nvPr/>
          </p:nvGrpSpPr>
          <p:grpSpPr>
            <a:xfrm>
              <a:off x="6348529" y="5338762"/>
              <a:ext cx="1472116" cy="360068"/>
              <a:chOff x="6364404" y="5364369"/>
              <a:chExt cx="1472116" cy="360068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3F00442-8741-4650-AF0B-0F672B5CC02A}"/>
                  </a:ext>
                </a:extLst>
              </p:cNvPr>
              <p:cNvSpPr/>
              <p:nvPr/>
            </p:nvSpPr>
            <p:spPr bwMode="auto">
              <a:xfrm>
                <a:off x="7476455" y="5364369"/>
                <a:ext cx="360065" cy="36006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976765-3A32-46F6-80C6-ECBB0ACA1018}"/>
                  </a:ext>
                </a:extLst>
              </p:cNvPr>
              <p:cNvSpPr/>
              <p:nvPr/>
            </p:nvSpPr>
            <p:spPr bwMode="auto">
              <a:xfrm>
                <a:off x="6920430" y="5364369"/>
                <a:ext cx="360065" cy="3600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636E231-B11B-4CA0-82D3-A98ECF67EB59}"/>
                  </a:ext>
                </a:extLst>
              </p:cNvPr>
              <p:cNvSpPr/>
              <p:nvPr/>
            </p:nvSpPr>
            <p:spPr bwMode="auto">
              <a:xfrm>
                <a:off x="6364404" y="5364369"/>
                <a:ext cx="360065" cy="36006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41013D7-6B57-4C95-B80C-CB279580F5E9}"/>
              </a:ext>
            </a:extLst>
          </p:cNvPr>
          <p:cNvSpPr/>
          <p:nvPr/>
        </p:nvSpPr>
        <p:spPr bwMode="auto">
          <a:xfrm>
            <a:off x="7983062" y="3562679"/>
            <a:ext cx="328078" cy="1605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9705B0C-D880-4252-BD77-A3D50F86F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523" y="3705587"/>
            <a:ext cx="585683" cy="5586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9058E1-08BF-47EB-BC3D-42D506F5581F}"/>
              </a:ext>
            </a:extLst>
          </p:cNvPr>
          <p:cNvSpPr txBox="1"/>
          <p:nvPr/>
        </p:nvSpPr>
        <p:spPr>
          <a:xfrm>
            <a:off x="7698156" y="2944561"/>
            <a:ext cx="2180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Virtual Network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38D6D225-5E17-48F5-847C-E9DB1A9768FF}"/>
              </a:ext>
            </a:extLst>
          </p:cNvPr>
          <p:cNvCxnSpPr>
            <a:cxnSpLocks/>
            <a:stCxn id="37" idx="0"/>
            <a:endCxn id="71" idx="0"/>
          </p:cNvCxnSpPr>
          <p:nvPr/>
        </p:nvCxnSpPr>
        <p:spPr>
          <a:xfrm rot="16200000" flipH="1">
            <a:off x="6761348" y="2448571"/>
            <a:ext cx="122609" cy="2391423"/>
          </a:xfrm>
          <a:prstGeom prst="bentConnector3">
            <a:avLst>
              <a:gd name="adj1" fmla="val -103581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1C2C109-7A30-4FB4-B091-682B8419704D}"/>
              </a:ext>
            </a:extLst>
          </p:cNvPr>
          <p:cNvSpPr txBox="1"/>
          <p:nvPr/>
        </p:nvSpPr>
        <p:spPr>
          <a:xfrm>
            <a:off x="864451" y="4644888"/>
            <a:ext cx="10106526" cy="1527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Outbound backend calls from your app can go to private IP addresses in your Azure Virtual Network or go out to the internet through a set of addresses shared with other apps.</a:t>
            </a: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You can reach on premises resources if VNet uses a Site to Site VPN to reach the on premises network.  This does not work with ExpressRoute. 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A7FFAA67-B64F-4E26-BB61-FC8A3942D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VNet Integration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72CD703-9172-4866-B983-9F69820F7950}"/>
              </a:ext>
            </a:extLst>
          </p:cNvPr>
          <p:cNvSpPr txBox="1">
            <a:spLocks/>
          </p:cNvSpPr>
          <p:nvPr/>
        </p:nvSpPr>
        <p:spPr>
          <a:xfrm>
            <a:off x="588262" y="1069363"/>
            <a:ext cx="90129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Scenario: Access resources in your Azure VNet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Example: </a:t>
            </a:r>
            <a:r>
              <a:rPr kumimoji="0" lang="en-US" sz="1800" b="0" i="0" u="none" strike="noStrike" kern="1200" cap="none" spc="-50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Wordpress</a:t>
            </a: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site with the database on a VM in your VNet </a:t>
            </a:r>
          </a:p>
        </p:txBody>
      </p:sp>
    </p:spTree>
    <p:extLst>
      <p:ext uri="{BB962C8B-B14F-4D97-AF65-F5344CB8AC3E}">
        <p14:creationId xmlns:p14="http://schemas.microsoft.com/office/powerpoint/2010/main" val="198259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/>
              <a:t>App Service w/ Traffic Manager</a:t>
            </a:r>
          </a:p>
        </p:txBody>
      </p:sp>
    </p:spTree>
    <p:extLst>
      <p:ext uri="{BB962C8B-B14F-4D97-AF65-F5344CB8AC3E}">
        <p14:creationId xmlns:p14="http://schemas.microsoft.com/office/powerpoint/2010/main" val="301668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68928" y="286381"/>
            <a:ext cx="12236837" cy="774046"/>
          </a:xfrm>
        </p:spPr>
        <p:txBody>
          <a:bodyPr/>
          <a:lstStyle/>
          <a:p>
            <a:r>
              <a:rPr lang="en-US" sz="3600" dirty="0"/>
              <a:t>Fault-tolerant E-Commerce with personalized recommendations</a:t>
            </a:r>
            <a:br>
              <a:rPr lang="en-US" sz="3600" dirty="0"/>
            </a:br>
            <a:endParaRPr lang="en-US" sz="3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274160" y="4139232"/>
            <a:ext cx="9744821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5321702" y="2536896"/>
            <a:ext cx="1337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Traffic Manager</a:t>
            </a: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381" y="2088745"/>
            <a:ext cx="437829" cy="438167"/>
          </a:xfrm>
          <a:prstGeom prst="rect">
            <a:avLst/>
          </a:prstGeom>
        </p:spPr>
      </p:pic>
      <p:cxnSp>
        <p:nvCxnSpPr>
          <p:cNvPr id="169" name="Elbow Connector 168"/>
          <p:cNvCxnSpPr>
            <a:stCxn id="168" idx="1"/>
          </p:cNvCxnSpPr>
          <p:nvPr/>
        </p:nvCxnSpPr>
        <p:spPr>
          <a:xfrm rot="10800000" flipV="1">
            <a:off x="4592389" y="2307828"/>
            <a:ext cx="1176992" cy="1494261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10703118" y="5706599"/>
            <a:ext cx="823049" cy="665371"/>
            <a:chOff x="10033836" y="5629195"/>
            <a:chExt cx="823049" cy="665371"/>
          </a:xfrm>
        </p:grpSpPr>
        <p:sp>
          <p:nvSpPr>
            <p:cNvPr id="170" name="TextBox 169"/>
            <p:cNvSpPr txBox="1"/>
            <p:nvPr/>
          </p:nvSpPr>
          <p:spPr>
            <a:xfrm>
              <a:off x="10033836" y="6032956"/>
              <a:ext cx="823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Power BI</a:t>
              </a:r>
            </a:p>
          </p:txBody>
        </p:sp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2981" y="5629195"/>
              <a:ext cx="356582" cy="372086"/>
            </a:xfrm>
            <a:prstGeom prst="rect">
              <a:avLst/>
            </a:prstGeom>
          </p:spPr>
        </p:pic>
      </p:grpSp>
      <p:sp>
        <p:nvSpPr>
          <p:cNvPr id="176" name="TextBox 175"/>
          <p:cNvSpPr txBox="1"/>
          <p:nvPr/>
        </p:nvSpPr>
        <p:spPr>
          <a:xfrm>
            <a:off x="3926935" y="2600603"/>
            <a:ext cx="376398" cy="244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East</a:t>
            </a:r>
          </a:p>
        </p:txBody>
      </p:sp>
      <p:cxnSp>
        <p:nvCxnSpPr>
          <p:cNvPr id="177" name="Elbow Connector 176"/>
          <p:cNvCxnSpPr>
            <a:stCxn id="168" idx="3"/>
          </p:cNvCxnSpPr>
          <p:nvPr/>
        </p:nvCxnSpPr>
        <p:spPr>
          <a:xfrm>
            <a:off x="6207210" y="2307828"/>
            <a:ext cx="1352987" cy="1446455"/>
          </a:xfrm>
          <a:prstGeom prst="bentConnector2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8" name="TextBox 177"/>
          <p:cNvSpPr txBox="1"/>
          <p:nvPr/>
        </p:nvSpPr>
        <p:spPr>
          <a:xfrm>
            <a:off x="7628042" y="2595842"/>
            <a:ext cx="438160" cy="244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West</a:t>
            </a:r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857" y="1482341"/>
            <a:ext cx="482480" cy="376069"/>
          </a:xfrm>
          <a:prstGeom prst="rect">
            <a:avLst/>
          </a:prstGeom>
        </p:spPr>
      </p:pic>
      <p:sp>
        <p:nvSpPr>
          <p:cNvPr id="180" name="TextBox 179"/>
          <p:cNvSpPr txBox="1"/>
          <p:nvPr/>
        </p:nvSpPr>
        <p:spPr>
          <a:xfrm>
            <a:off x="4676992" y="1845490"/>
            <a:ext cx="787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</a:t>
            </a:r>
          </a:p>
        </p:txBody>
      </p:sp>
      <p:cxnSp>
        <p:nvCxnSpPr>
          <p:cNvPr id="182" name="Straight Arrow Connector 181"/>
          <p:cNvCxnSpPr>
            <a:endCxn id="168" idx="0"/>
          </p:cNvCxnSpPr>
          <p:nvPr/>
        </p:nvCxnSpPr>
        <p:spPr>
          <a:xfrm>
            <a:off x="5988296" y="1649742"/>
            <a:ext cx="0" cy="439003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197" name="TextBox 196"/>
          <p:cNvSpPr txBox="1"/>
          <p:nvPr/>
        </p:nvSpPr>
        <p:spPr>
          <a:xfrm>
            <a:off x="5461382" y="6167678"/>
            <a:ext cx="11874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Insights</a:t>
            </a:r>
          </a:p>
        </p:txBody>
      </p:sp>
      <p:pic>
        <p:nvPicPr>
          <p:cNvPr id="198" name="Picture 1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1087" y="5768983"/>
            <a:ext cx="256361" cy="413246"/>
          </a:xfrm>
          <a:prstGeom prst="rect">
            <a:avLst/>
          </a:prstGeom>
        </p:spPr>
      </p:pic>
      <p:grpSp>
        <p:nvGrpSpPr>
          <p:cNvPr id="209" name="Group 208"/>
          <p:cNvGrpSpPr/>
          <p:nvPr/>
        </p:nvGrpSpPr>
        <p:grpSpPr>
          <a:xfrm>
            <a:off x="5844428" y="4612501"/>
            <a:ext cx="328662" cy="599172"/>
            <a:chOff x="6428064" y="5014158"/>
            <a:chExt cx="338320" cy="616780"/>
          </a:xfrm>
        </p:grpSpPr>
        <p:sp>
          <p:nvSpPr>
            <p:cNvPr id="210" name="Rectangle 209"/>
            <p:cNvSpPr/>
            <p:nvPr/>
          </p:nvSpPr>
          <p:spPr>
            <a:xfrm>
              <a:off x="6428064" y="5014158"/>
              <a:ext cx="338320" cy="616780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3163" y="5061056"/>
              <a:ext cx="220903" cy="230410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86772" y="5340936"/>
              <a:ext cx="220903" cy="234127"/>
            </a:xfrm>
            <a:prstGeom prst="rect">
              <a:avLst/>
            </a:prstGeom>
          </p:spPr>
        </p:pic>
      </p:grpSp>
      <p:sp>
        <p:nvSpPr>
          <p:cNvPr id="213" name="TextBox 212"/>
          <p:cNvSpPr txBox="1"/>
          <p:nvPr/>
        </p:nvSpPr>
        <p:spPr>
          <a:xfrm>
            <a:off x="5530715" y="5249877"/>
            <a:ext cx="1008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Active Directory B2C</a:t>
            </a:r>
          </a:p>
        </p:txBody>
      </p:sp>
      <p:cxnSp>
        <p:nvCxnSpPr>
          <p:cNvPr id="216" name="Straight Arrow Connector 215"/>
          <p:cNvCxnSpPr/>
          <p:nvPr/>
        </p:nvCxnSpPr>
        <p:spPr>
          <a:xfrm>
            <a:off x="5994718" y="4320639"/>
            <a:ext cx="0" cy="229059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17" name="Picture 2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1163" y="3741018"/>
            <a:ext cx="505226" cy="526971"/>
          </a:xfrm>
          <a:prstGeom prst="rect">
            <a:avLst/>
          </a:prstGeom>
        </p:spPr>
      </p:pic>
      <p:sp>
        <p:nvSpPr>
          <p:cNvPr id="219" name="TextBox 218"/>
          <p:cNvSpPr txBox="1"/>
          <p:nvPr/>
        </p:nvSpPr>
        <p:spPr>
          <a:xfrm>
            <a:off x="4794100" y="2725265"/>
            <a:ext cx="2323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Priority Traffic-Routing Method</a:t>
            </a:r>
          </a:p>
        </p:txBody>
      </p:sp>
      <p:cxnSp>
        <p:nvCxnSpPr>
          <p:cNvPr id="224" name="Straight Arrow Connector 223"/>
          <p:cNvCxnSpPr/>
          <p:nvPr/>
        </p:nvCxnSpPr>
        <p:spPr>
          <a:xfrm flipV="1">
            <a:off x="5388759" y="1649742"/>
            <a:ext cx="1184638" cy="181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tailEnd type="none"/>
          </a:ln>
          <a:effectLst/>
        </p:spPr>
      </p:cxnSp>
      <p:sp>
        <p:nvSpPr>
          <p:cNvPr id="225" name="TextBox 224"/>
          <p:cNvSpPr txBox="1"/>
          <p:nvPr/>
        </p:nvSpPr>
        <p:spPr>
          <a:xfrm>
            <a:off x="6843245" y="1849069"/>
            <a:ext cx="510593" cy="17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CDN</a:t>
            </a:r>
          </a:p>
        </p:txBody>
      </p:sp>
      <p:pic>
        <p:nvPicPr>
          <p:cNvPr id="226" name="Picture 2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3388" y="1451235"/>
            <a:ext cx="582289" cy="394205"/>
          </a:xfrm>
          <a:prstGeom prst="rect">
            <a:avLst/>
          </a:prstGeom>
        </p:spPr>
      </p:pic>
      <p:cxnSp>
        <p:nvCxnSpPr>
          <p:cNvPr id="238" name="Straight Connector 237"/>
          <p:cNvCxnSpPr>
            <a:cxnSpLocks/>
          </p:cNvCxnSpPr>
          <p:nvPr/>
        </p:nvCxnSpPr>
        <p:spPr>
          <a:xfrm flipH="1" flipV="1">
            <a:off x="4600116" y="4833287"/>
            <a:ext cx="1496" cy="373944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/>
            <a:tailEnd type="none"/>
          </a:ln>
          <a:effectLst/>
        </p:spPr>
      </p:cxnSp>
      <p:grpSp>
        <p:nvGrpSpPr>
          <p:cNvPr id="239" name="Group 238"/>
          <p:cNvGrpSpPr/>
          <p:nvPr/>
        </p:nvGrpSpPr>
        <p:grpSpPr>
          <a:xfrm>
            <a:off x="6884460" y="5312830"/>
            <a:ext cx="3582991" cy="1274584"/>
            <a:chOff x="3434107" y="4732102"/>
            <a:chExt cx="5763009" cy="2296588"/>
          </a:xfrm>
        </p:grpSpPr>
        <p:sp>
          <p:nvSpPr>
            <p:cNvPr id="240" name="TextBox 239"/>
            <p:cNvSpPr txBox="1"/>
            <p:nvPr/>
          </p:nvSpPr>
          <p:spPr>
            <a:xfrm>
              <a:off x="6213490" y="5929071"/>
              <a:ext cx="925566" cy="776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Redis Cache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6962134" y="5939893"/>
              <a:ext cx="2234982" cy="1081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 Database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Catalog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Orders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4383534" y="5907186"/>
              <a:ext cx="1893292" cy="776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Images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Site Content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3605721" y="5923087"/>
              <a:ext cx="1085470" cy="471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3434107" y="4732102"/>
              <a:ext cx="5576781" cy="2296588"/>
              <a:chOff x="3434107" y="4732102"/>
              <a:chExt cx="5576781" cy="2296588"/>
            </a:xfrm>
          </p:grpSpPr>
          <p:pic>
            <p:nvPicPr>
              <p:cNvPr id="245" name="Picture 24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3597" y="4989413"/>
                <a:ext cx="887560" cy="904391"/>
              </a:xfrm>
              <a:prstGeom prst="rect">
                <a:avLst/>
              </a:prstGeom>
            </p:spPr>
          </p:pic>
          <p:pic>
            <p:nvPicPr>
              <p:cNvPr id="246" name="Picture 24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07864" y="4980667"/>
                <a:ext cx="681492" cy="895983"/>
              </a:xfrm>
              <a:prstGeom prst="rect">
                <a:avLst/>
              </a:prstGeom>
            </p:spPr>
          </p:pic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2909" y="5067178"/>
                <a:ext cx="849807" cy="725393"/>
              </a:xfrm>
              <a:prstGeom prst="rect">
                <a:avLst/>
              </a:prstGeom>
            </p:spPr>
          </p:pic>
          <p:pic>
            <p:nvPicPr>
              <p:cNvPr id="248" name="Picture 24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55020" y="5053864"/>
                <a:ext cx="629791" cy="749586"/>
              </a:xfrm>
              <a:prstGeom prst="rect">
                <a:avLst/>
              </a:prstGeom>
            </p:spPr>
          </p:pic>
          <p:sp>
            <p:nvSpPr>
              <p:cNvPr id="249" name="Rounded Rectangle 74"/>
              <p:cNvSpPr/>
              <p:nvPr/>
            </p:nvSpPr>
            <p:spPr>
              <a:xfrm>
                <a:off x="3434107" y="4732102"/>
                <a:ext cx="5576781" cy="2296588"/>
              </a:xfrm>
              <a:prstGeom prst="round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50" name="Straight Connector 249"/>
          <p:cNvCxnSpPr>
            <a:cxnSpLocks/>
          </p:cNvCxnSpPr>
          <p:nvPr/>
        </p:nvCxnSpPr>
        <p:spPr>
          <a:xfrm flipH="1" flipV="1">
            <a:off x="7565735" y="4816230"/>
            <a:ext cx="1496" cy="373944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  <a:headEnd type="none"/>
            <a:tailEnd type="none"/>
          </a:ln>
          <a:effectLst/>
        </p:spPr>
      </p:cxnSp>
      <p:grpSp>
        <p:nvGrpSpPr>
          <p:cNvPr id="8" name="Group 7"/>
          <p:cNvGrpSpPr/>
          <p:nvPr/>
        </p:nvGrpSpPr>
        <p:grpSpPr>
          <a:xfrm>
            <a:off x="7150401" y="3825261"/>
            <a:ext cx="824924" cy="998500"/>
            <a:chOff x="7141165" y="3967631"/>
            <a:chExt cx="824924" cy="998500"/>
          </a:xfrm>
        </p:grpSpPr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798" y="3967631"/>
              <a:ext cx="453554" cy="473076"/>
            </a:xfrm>
            <a:prstGeom prst="rect">
              <a:avLst/>
            </a:prstGeom>
          </p:spPr>
        </p:pic>
        <p:sp>
          <p:nvSpPr>
            <p:cNvPr id="252" name="TextBox 251"/>
            <p:cNvSpPr txBox="1"/>
            <p:nvPr/>
          </p:nvSpPr>
          <p:spPr>
            <a:xfrm>
              <a:off x="7141165" y="4535244"/>
              <a:ext cx="8249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Commerce Site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96988" y="3797855"/>
            <a:ext cx="1241909" cy="1195183"/>
            <a:chOff x="8087752" y="3940225"/>
            <a:chExt cx="1241909" cy="1195183"/>
          </a:xfrm>
        </p:grpSpPr>
        <p:pic>
          <p:nvPicPr>
            <p:cNvPr id="253" name="Picture 25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08127" y="3940225"/>
              <a:ext cx="580536" cy="516478"/>
            </a:xfrm>
            <a:prstGeom prst="rect">
              <a:avLst/>
            </a:prstGeom>
          </p:spPr>
        </p:pic>
        <p:sp>
          <p:nvSpPr>
            <p:cNvPr id="254" name="TextBox 253"/>
            <p:cNvSpPr txBox="1"/>
            <p:nvPr/>
          </p:nvSpPr>
          <p:spPr>
            <a:xfrm>
              <a:off x="8087752" y="4535244"/>
              <a:ext cx="124190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Queue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Credit Card Transactions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477805" y="3811520"/>
            <a:ext cx="887536" cy="1181518"/>
            <a:chOff x="9468569" y="3953890"/>
            <a:chExt cx="887536" cy="1181518"/>
          </a:xfrm>
        </p:grpSpPr>
        <p:sp>
          <p:nvSpPr>
            <p:cNvPr id="255" name="TextBox 254"/>
            <p:cNvSpPr txBox="1"/>
            <p:nvPr/>
          </p:nvSpPr>
          <p:spPr>
            <a:xfrm>
              <a:off x="9468569" y="4535244"/>
              <a:ext cx="88753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WebJob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Credit Card Processing</a:t>
              </a:r>
            </a:p>
          </p:txBody>
        </p:sp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632438" y="3953890"/>
              <a:ext cx="557228" cy="581212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0633553" y="3742996"/>
            <a:ext cx="846434" cy="1080765"/>
            <a:chOff x="10624317" y="3885366"/>
            <a:chExt cx="846434" cy="1080765"/>
          </a:xfrm>
        </p:grpSpPr>
        <p:sp>
          <p:nvSpPr>
            <p:cNvPr id="257" name="TextBox 256"/>
            <p:cNvSpPr txBox="1"/>
            <p:nvPr/>
          </p:nvSpPr>
          <p:spPr>
            <a:xfrm>
              <a:off x="10624317" y="4535244"/>
              <a:ext cx="846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Third party Payment</a:t>
              </a:r>
            </a:p>
          </p:txBody>
        </p:sp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68790" y="3885366"/>
              <a:ext cx="481101" cy="634469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/>
        </p:nvCxnSpPr>
        <p:spPr>
          <a:xfrm>
            <a:off x="10411521" y="5892973"/>
            <a:ext cx="413020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191641" y="3843704"/>
            <a:ext cx="824924" cy="998500"/>
            <a:chOff x="7141165" y="3967631"/>
            <a:chExt cx="824924" cy="99850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310798" y="3967631"/>
              <a:ext cx="453554" cy="473076"/>
            </a:xfrm>
            <a:prstGeom prst="rect">
              <a:avLst/>
            </a:prstGeom>
          </p:spPr>
        </p:pic>
        <p:sp>
          <p:nvSpPr>
            <p:cNvPr id="86" name="TextBox 85"/>
            <p:cNvSpPr txBox="1"/>
            <p:nvPr/>
          </p:nvSpPr>
          <p:spPr>
            <a:xfrm>
              <a:off x="7141165" y="4535244"/>
              <a:ext cx="82492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Commerce Site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2850272" y="3830427"/>
            <a:ext cx="1241909" cy="1195183"/>
            <a:chOff x="8087752" y="3940225"/>
            <a:chExt cx="1241909" cy="1195183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408127" y="3940225"/>
              <a:ext cx="580536" cy="516478"/>
            </a:xfrm>
            <a:prstGeom prst="rect">
              <a:avLst/>
            </a:prstGeom>
          </p:spPr>
        </p:pic>
        <p:sp>
          <p:nvSpPr>
            <p:cNvPr id="89" name="TextBox 88"/>
            <p:cNvSpPr txBox="1"/>
            <p:nvPr/>
          </p:nvSpPr>
          <p:spPr>
            <a:xfrm>
              <a:off x="8087752" y="4535244"/>
              <a:ext cx="124190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Queue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Credit Card Transactions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876747" y="3828040"/>
            <a:ext cx="887536" cy="1181518"/>
            <a:chOff x="9468569" y="3953890"/>
            <a:chExt cx="887536" cy="1181518"/>
          </a:xfrm>
        </p:grpSpPr>
        <p:sp>
          <p:nvSpPr>
            <p:cNvPr id="91" name="TextBox 90"/>
            <p:cNvSpPr txBox="1"/>
            <p:nvPr/>
          </p:nvSpPr>
          <p:spPr>
            <a:xfrm>
              <a:off x="9468569" y="4535244"/>
              <a:ext cx="88753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WebJob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Credit Card Processing</a:t>
              </a: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632438" y="3953890"/>
              <a:ext cx="557228" cy="581212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889137" y="3761439"/>
            <a:ext cx="846434" cy="1080765"/>
            <a:chOff x="10624317" y="3885366"/>
            <a:chExt cx="846434" cy="1080765"/>
          </a:xfrm>
        </p:grpSpPr>
        <p:sp>
          <p:nvSpPr>
            <p:cNvPr id="94" name="TextBox 93"/>
            <p:cNvSpPr txBox="1"/>
            <p:nvPr/>
          </p:nvSpPr>
          <p:spPr>
            <a:xfrm>
              <a:off x="10624317" y="4535244"/>
              <a:ext cx="846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Third party Payment</a:t>
              </a: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768790" y="3885366"/>
              <a:ext cx="481101" cy="634469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1780250" y="5312830"/>
            <a:ext cx="3582991" cy="1274584"/>
            <a:chOff x="3434107" y="4732102"/>
            <a:chExt cx="5763009" cy="2296588"/>
          </a:xfrm>
        </p:grpSpPr>
        <p:sp>
          <p:nvSpPr>
            <p:cNvPr id="99" name="TextBox 98"/>
            <p:cNvSpPr txBox="1"/>
            <p:nvPr/>
          </p:nvSpPr>
          <p:spPr>
            <a:xfrm>
              <a:off x="6213490" y="5929071"/>
              <a:ext cx="925566" cy="776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Redis Cache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962134" y="5939893"/>
              <a:ext cx="2234982" cy="1081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 Database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Catalog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Orders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383534" y="5907186"/>
              <a:ext cx="1893292" cy="776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Images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Site Content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605721" y="5923087"/>
              <a:ext cx="1085470" cy="471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Search</a:t>
              </a:r>
            </a:p>
          </p:txBody>
        </p:sp>
        <p:grpSp>
          <p:nvGrpSpPr>
            <p:cNvPr id="103" name="Group 102"/>
            <p:cNvGrpSpPr/>
            <p:nvPr/>
          </p:nvGrpSpPr>
          <p:grpSpPr>
            <a:xfrm>
              <a:off x="3434107" y="4732102"/>
              <a:ext cx="5576781" cy="2296588"/>
              <a:chOff x="3434107" y="4732102"/>
              <a:chExt cx="5576781" cy="2296588"/>
            </a:xfrm>
          </p:grpSpPr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73597" y="4989413"/>
                <a:ext cx="887560" cy="904391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07864" y="4980667"/>
                <a:ext cx="681492" cy="895983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2909" y="5067178"/>
                <a:ext cx="849807" cy="725393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55020" y="5053864"/>
                <a:ext cx="629791" cy="749586"/>
              </a:xfrm>
              <a:prstGeom prst="rect">
                <a:avLst/>
              </a:prstGeom>
            </p:spPr>
          </p:pic>
          <p:sp>
            <p:nvSpPr>
              <p:cNvPr id="108" name="Rounded Rectangle 74"/>
              <p:cNvSpPr/>
              <p:nvPr/>
            </p:nvSpPr>
            <p:spPr>
              <a:xfrm>
                <a:off x="3434107" y="4732102"/>
                <a:ext cx="5576781" cy="2296588"/>
              </a:xfrm>
              <a:prstGeom prst="round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570781" y="5560287"/>
            <a:ext cx="823049" cy="665371"/>
            <a:chOff x="10033836" y="5629195"/>
            <a:chExt cx="823049" cy="665371"/>
          </a:xfrm>
        </p:grpSpPr>
        <p:sp>
          <p:nvSpPr>
            <p:cNvPr id="110" name="TextBox 109"/>
            <p:cNvSpPr txBox="1"/>
            <p:nvPr/>
          </p:nvSpPr>
          <p:spPr>
            <a:xfrm>
              <a:off x="10033836" y="6032956"/>
              <a:ext cx="8230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Power BI</a:t>
              </a: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2981" y="5629195"/>
              <a:ext cx="356582" cy="372086"/>
            </a:xfrm>
            <a:prstGeom prst="rect">
              <a:avLst/>
            </a:prstGeom>
          </p:spPr>
        </p:pic>
      </p:grpSp>
      <p:cxnSp>
        <p:nvCxnSpPr>
          <p:cNvPr id="112" name="Straight Connector 111"/>
          <p:cNvCxnSpPr/>
          <p:nvPr/>
        </p:nvCxnSpPr>
        <p:spPr>
          <a:xfrm>
            <a:off x="1274160" y="5771066"/>
            <a:ext cx="413020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42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56" y="2111011"/>
            <a:ext cx="2310825" cy="2310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356" y="472405"/>
            <a:ext cx="11018520" cy="55399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 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1356" y="961070"/>
            <a:ext cx="11653523" cy="72414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From on-premises to the cloud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356" y="4645337"/>
            <a:ext cx="3749669" cy="1493965"/>
          </a:xfrm>
          <a:prstGeom prst="rect">
            <a:avLst/>
          </a:prstGeom>
          <a:noFill/>
        </p:spPr>
        <p:txBody>
          <a:bodyPr wrap="square" lIns="0" tIns="87880" rIns="87880" bIns="87880" rtlCol="0">
            <a:noAutofit/>
          </a:bodyPr>
          <a:lstStyle/>
          <a:p>
            <a:pPr marL="0" marR="0" lvl="0" indent="0" algn="l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APP SERVICE (MULTI-TENANT)</a:t>
            </a:r>
          </a:p>
          <a:p>
            <a:pPr marL="0" marR="0" lvl="0" indent="0" algn="l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Get your Web, API, or Mobile App created in seconds in the cloud. We provide the infrastructure, you provide your application code.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88695" y="4675897"/>
            <a:ext cx="3562488" cy="1709698"/>
          </a:xfrm>
          <a:prstGeom prst="rect">
            <a:avLst/>
          </a:prstGeom>
          <a:noFill/>
        </p:spPr>
        <p:txBody>
          <a:bodyPr wrap="square" lIns="0" tIns="87880" rIns="87880" bIns="87880" rtlCol="0">
            <a:noAutofit/>
          </a:bodyPr>
          <a:lstStyle/>
          <a:p>
            <a:pPr marL="0" marR="0" lvl="0" indent="0" algn="l" defTabSz="896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 SERVICE ENVIRONMENT</a:t>
            </a:r>
          </a:p>
          <a:p>
            <a:pPr marL="0" marR="0" lvl="0" indent="0" algn="l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Run your apps in virtual network at high scale. Manage all of the resources behind your public endpoint creating an isolated environment specifically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for your organization.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8275" y="4645337"/>
            <a:ext cx="3284487" cy="1493965"/>
          </a:xfrm>
          <a:prstGeom prst="rect">
            <a:avLst/>
          </a:prstGeom>
          <a:noFill/>
        </p:spPr>
        <p:txBody>
          <a:bodyPr wrap="square" lIns="0" tIns="87880" rIns="87880" bIns="87880" rtlCol="0">
            <a:noAutofit/>
          </a:bodyPr>
          <a:lstStyle/>
          <a:p>
            <a:pPr marL="0" marR="0" lvl="0" indent="0" algn="l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 STACK</a:t>
            </a:r>
          </a:p>
          <a:p>
            <a:pPr marL="0" marR="0" lvl="0" indent="0" algn="l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Leverage cloud innovations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 on-premises infrastructure. 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App Service on Azure Stack </a:t>
            </a:r>
            <a:b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brings the power of Azure App Service to your own data centers.</a:t>
            </a:r>
          </a:p>
        </p:txBody>
      </p:sp>
      <p:pic>
        <p:nvPicPr>
          <p:cNvPr id="485" name="Picture 484">
            <a:extLst>
              <a:ext uri="{FF2B5EF4-FFF2-40B4-BE49-F238E27FC236}">
                <a16:creationId xmlns:a16="http://schemas.microsoft.com/office/drawing/2014/main" id="{AA0F83A3-28BD-406B-BCAD-25DFDDEE8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815" y="2111010"/>
            <a:ext cx="2310825" cy="2310825"/>
          </a:xfrm>
          <a:prstGeom prst="rect">
            <a:avLst/>
          </a:prstGeom>
        </p:spPr>
      </p:pic>
      <p:pic>
        <p:nvPicPr>
          <p:cNvPr id="486" name="Picture 485">
            <a:extLst>
              <a:ext uri="{FF2B5EF4-FFF2-40B4-BE49-F238E27FC236}">
                <a16:creationId xmlns:a16="http://schemas.microsoft.com/office/drawing/2014/main" id="{E635ED4D-1255-4CD7-8AD5-5FCB4129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632" y="2109205"/>
            <a:ext cx="2310825" cy="2310825"/>
          </a:xfrm>
          <a:prstGeom prst="rect">
            <a:avLst/>
          </a:prstGeom>
        </p:spPr>
      </p:pic>
      <p:grpSp>
        <p:nvGrpSpPr>
          <p:cNvPr id="135" name="Group 134"/>
          <p:cNvGrpSpPr/>
          <p:nvPr/>
        </p:nvGrpSpPr>
        <p:grpSpPr>
          <a:xfrm>
            <a:off x="10355735" y="3766429"/>
            <a:ext cx="1080196" cy="904740"/>
            <a:chOff x="4619625" y="3367088"/>
            <a:chExt cx="665163" cy="425450"/>
          </a:xfrm>
        </p:grpSpPr>
        <p:sp>
          <p:nvSpPr>
            <p:cNvPr id="136" name="Rectangle 386"/>
            <p:cNvSpPr>
              <a:spLocks noChangeArrowheads="1"/>
            </p:cNvSpPr>
            <p:nvPr/>
          </p:nvSpPr>
          <p:spPr bwMode="auto">
            <a:xfrm>
              <a:off x="4619625" y="3367088"/>
              <a:ext cx="203200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Rectangle 387"/>
            <p:cNvSpPr>
              <a:spLocks noChangeArrowheads="1"/>
            </p:cNvSpPr>
            <p:nvPr/>
          </p:nvSpPr>
          <p:spPr bwMode="auto">
            <a:xfrm>
              <a:off x="4638675" y="3387725"/>
              <a:ext cx="166688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Rectangle 388"/>
            <p:cNvSpPr>
              <a:spLocks noChangeArrowheads="1"/>
            </p:cNvSpPr>
            <p:nvPr/>
          </p:nvSpPr>
          <p:spPr bwMode="auto">
            <a:xfrm>
              <a:off x="4648200" y="3400425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Rectangle 389"/>
            <p:cNvSpPr>
              <a:spLocks noChangeArrowheads="1"/>
            </p:cNvSpPr>
            <p:nvPr/>
          </p:nvSpPr>
          <p:spPr bwMode="auto">
            <a:xfrm>
              <a:off x="4654550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Rectangle 390"/>
            <p:cNvSpPr>
              <a:spLocks noChangeArrowheads="1"/>
            </p:cNvSpPr>
            <p:nvPr/>
          </p:nvSpPr>
          <p:spPr bwMode="auto">
            <a:xfrm>
              <a:off x="4664075" y="3403600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Rectangle 391"/>
            <p:cNvSpPr>
              <a:spLocks noChangeArrowheads="1"/>
            </p:cNvSpPr>
            <p:nvPr/>
          </p:nvSpPr>
          <p:spPr bwMode="auto">
            <a:xfrm>
              <a:off x="46704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Rectangle 392"/>
            <p:cNvSpPr>
              <a:spLocks noChangeArrowheads="1"/>
            </p:cNvSpPr>
            <p:nvPr/>
          </p:nvSpPr>
          <p:spPr bwMode="auto">
            <a:xfrm>
              <a:off x="4678363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Rectangle 393"/>
            <p:cNvSpPr>
              <a:spLocks noChangeArrowheads="1"/>
            </p:cNvSpPr>
            <p:nvPr/>
          </p:nvSpPr>
          <p:spPr bwMode="auto">
            <a:xfrm>
              <a:off x="4686300" y="3403600"/>
              <a:ext cx="6350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Rectangle 394"/>
            <p:cNvSpPr>
              <a:spLocks noChangeArrowheads="1"/>
            </p:cNvSpPr>
            <p:nvPr/>
          </p:nvSpPr>
          <p:spPr bwMode="auto">
            <a:xfrm>
              <a:off x="4695825" y="3403600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95"/>
            <p:cNvSpPr>
              <a:spLocks/>
            </p:cNvSpPr>
            <p:nvPr/>
          </p:nvSpPr>
          <p:spPr bwMode="auto">
            <a:xfrm>
              <a:off x="4772025" y="3413125"/>
              <a:ext cx="9525" cy="11113"/>
            </a:xfrm>
            <a:custGeom>
              <a:avLst/>
              <a:gdLst>
                <a:gd name="T0" fmla="*/ 0 w 12"/>
                <a:gd name="T1" fmla="*/ 7 h 15"/>
                <a:gd name="T2" fmla="*/ 0 w 12"/>
                <a:gd name="T3" fmla="*/ 7 h 15"/>
                <a:gd name="T4" fmla="*/ 2 w 12"/>
                <a:gd name="T5" fmla="*/ 2 h 15"/>
                <a:gd name="T6" fmla="*/ 7 w 12"/>
                <a:gd name="T7" fmla="*/ 0 h 15"/>
                <a:gd name="T8" fmla="*/ 7 w 12"/>
                <a:gd name="T9" fmla="*/ 0 h 15"/>
                <a:gd name="T10" fmla="*/ 11 w 12"/>
                <a:gd name="T11" fmla="*/ 2 h 15"/>
                <a:gd name="T12" fmla="*/ 12 w 12"/>
                <a:gd name="T13" fmla="*/ 7 h 15"/>
                <a:gd name="T14" fmla="*/ 12 w 12"/>
                <a:gd name="T15" fmla="*/ 7 h 15"/>
                <a:gd name="T16" fmla="*/ 11 w 12"/>
                <a:gd name="T17" fmla="*/ 13 h 15"/>
                <a:gd name="T18" fmla="*/ 7 w 12"/>
                <a:gd name="T19" fmla="*/ 15 h 15"/>
                <a:gd name="T20" fmla="*/ 7 w 12"/>
                <a:gd name="T21" fmla="*/ 15 h 15"/>
                <a:gd name="T22" fmla="*/ 2 w 12"/>
                <a:gd name="T23" fmla="*/ 13 h 15"/>
                <a:gd name="T24" fmla="*/ 0 w 12"/>
                <a:gd name="T25" fmla="*/ 7 h 15"/>
                <a:gd name="T26" fmla="*/ 0 w 12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5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1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2" y="13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Rectangle 396"/>
            <p:cNvSpPr>
              <a:spLocks noChangeArrowheads="1"/>
            </p:cNvSpPr>
            <p:nvPr/>
          </p:nvSpPr>
          <p:spPr bwMode="auto">
            <a:xfrm>
              <a:off x="4648200" y="3444875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Rectangle 397"/>
            <p:cNvSpPr>
              <a:spLocks noChangeArrowheads="1"/>
            </p:cNvSpPr>
            <p:nvPr/>
          </p:nvSpPr>
          <p:spPr bwMode="auto">
            <a:xfrm>
              <a:off x="4654550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Rectangle 398"/>
            <p:cNvSpPr>
              <a:spLocks noChangeArrowheads="1"/>
            </p:cNvSpPr>
            <p:nvPr/>
          </p:nvSpPr>
          <p:spPr bwMode="auto">
            <a:xfrm>
              <a:off x="4664075" y="3451225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Rectangle 399"/>
            <p:cNvSpPr>
              <a:spLocks noChangeArrowheads="1"/>
            </p:cNvSpPr>
            <p:nvPr/>
          </p:nvSpPr>
          <p:spPr bwMode="auto">
            <a:xfrm>
              <a:off x="46704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Rectangle 400"/>
            <p:cNvSpPr>
              <a:spLocks noChangeArrowheads="1"/>
            </p:cNvSpPr>
            <p:nvPr/>
          </p:nvSpPr>
          <p:spPr bwMode="auto">
            <a:xfrm>
              <a:off x="4678363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Rectangle 401"/>
            <p:cNvSpPr>
              <a:spLocks noChangeArrowheads="1"/>
            </p:cNvSpPr>
            <p:nvPr/>
          </p:nvSpPr>
          <p:spPr bwMode="auto">
            <a:xfrm>
              <a:off x="4686300" y="3451225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Rectangle 402"/>
            <p:cNvSpPr>
              <a:spLocks noChangeArrowheads="1"/>
            </p:cNvSpPr>
            <p:nvPr/>
          </p:nvSpPr>
          <p:spPr bwMode="auto">
            <a:xfrm>
              <a:off x="4695825" y="3451225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403"/>
            <p:cNvSpPr>
              <a:spLocks/>
            </p:cNvSpPr>
            <p:nvPr/>
          </p:nvSpPr>
          <p:spPr bwMode="auto">
            <a:xfrm>
              <a:off x="4772025" y="3460750"/>
              <a:ext cx="9525" cy="9525"/>
            </a:xfrm>
            <a:custGeom>
              <a:avLst/>
              <a:gdLst>
                <a:gd name="T0" fmla="*/ 0 w 12"/>
                <a:gd name="T1" fmla="*/ 6 h 11"/>
                <a:gd name="T2" fmla="*/ 0 w 12"/>
                <a:gd name="T3" fmla="*/ 6 h 11"/>
                <a:gd name="T4" fmla="*/ 2 w 12"/>
                <a:gd name="T5" fmla="*/ 2 h 11"/>
                <a:gd name="T6" fmla="*/ 7 w 12"/>
                <a:gd name="T7" fmla="*/ 0 h 11"/>
                <a:gd name="T8" fmla="*/ 7 w 12"/>
                <a:gd name="T9" fmla="*/ 0 h 11"/>
                <a:gd name="T10" fmla="*/ 11 w 12"/>
                <a:gd name="T11" fmla="*/ 2 h 11"/>
                <a:gd name="T12" fmla="*/ 12 w 12"/>
                <a:gd name="T13" fmla="*/ 6 h 11"/>
                <a:gd name="T14" fmla="*/ 12 w 12"/>
                <a:gd name="T15" fmla="*/ 6 h 11"/>
                <a:gd name="T16" fmla="*/ 11 w 12"/>
                <a:gd name="T17" fmla="*/ 9 h 11"/>
                <a:gd name="T18" fmla="*/ 7 w 12"/>
                <a:gd name="T19" fmla="*/ 11 h 11"/>
                <a:gd name="T20" fmla="*/ 7 w 12"/>
                <a:gd name="T21" fmla="*/ 11 h 11"/>
                <a:gd name="T22" fmla="*/ 2 w 12"/>
                <a:gd name="T23" fmla="*/ 9 h 11"/>
                <a:gd name="T24" fmla="*/ 0 w 12"/>
                <a:gd name="T25" fmla="*/ 6 h 11"/>
                <a:gd name="T26" fmla="*/ 0 w 12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1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Rectangle 404"/>
            <p:cNvSpPr>
              <a:spLocks noChangeArrowheads="1"/>
            </p:cNvSpPr>
            <p:nvPr/>
          </p:nvSpPr>
          <p:spPr bwMode="auto">
            <a:xfrm>
              <a:off x="4648200" y="3495675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Rectangle 405"/>
            <p:cNvSpPr>
              <a:spLocks noChangeArrowheads="1"/>
            </p:cNvSpPr>
            <p:nvPr/>
          </p:nvSpPr>
          <p:spPr bwMode="auto">
            <a:xfrm>
              <a:off x="465455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6" name="Group 607"/>
            <p:cNvGrpSpPr>
              <a:grpSpLocks/>
            </p:cNvGrpSpPr>
            <p:nvPr/>
          </p:nvGrpSpPr>
          <p:grpSpPr bwMode="auto">
            <a:xfrm>
              <a:off x="4619625" y="3367088"/>
              <a:ext cx="434975" cy="425450"/>
              <a:chOff x="2949" y="1886"/>
              <a:chExt cx="274" cy="268"/>
            </a:xfrm>
          </p:grpSpPr>
          <p:sp>
            <p:nvSpPr>
              <p:cNvPr id="285" name="Rectangle 407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6" name="Rectangle 408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Rectangle 409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8" name="Rectangle 410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9" name="Rectangle 411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0" name="Freeform 412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1" name="Rectangle 413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2" name="Rectangle 414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3" name="Rectangle 415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4" name="Rectangle 416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5" name="Rectangle 417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6" name="Rectangle 418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7" name="Rectangle 419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8" name="Freeform 420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9" name="Rectangle 421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0" name="Rectangle 422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1" name="Rectangle 423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2" name="Rectangle 424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3" name="Rectangle 425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4" name="Rectangle 426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5" name="Rectangle 427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6" name="Freeform 428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7" name="Rectangle 429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8" name="Rectangle 430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9" name="Rectangle 431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0" name="Rectangle 432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1" name="Rectangle 433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2" name="Rectangle 434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3" name="Rectangle 435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4" name="Freeform 436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5" name="Rectangle 437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6" name="Rectangle 438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7" name="Rectangle 439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8" name="Rectangle 440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9" name="Rectangle 441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0" name="Rectangle 442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1" name="Rectangle 443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2" name="Freeform 444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3" name="Rectangle 445"/>
              <p:cNvSpPr>
                <a:spLocks noChangeArrowheads="1"/>
              </p:cNvSpPr>
              <p:nvPr/>
            </p:nvSpPr>
            <p:spPr bwMode="auto">
              <a:xfrm>
                <a:off x="2949" y="1886"/>
                <a:ext cx="128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4" name="Rectangle 446"/>
              <p:cNvSpPr>
                <a:spLocks noChangeArrowheads="1"/>
              </p:cNvSpPr>
              <p:nvPr/>
            </p:nvSpPr>
            <p:spPr bwMode="auto">
              <a:xfrm>
                <a:off x="2961" y="1899"/>
                <a:ext cx="105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5" name="Rectangle 447"/>
              <p:cNvSpPr>
                <a:spLocks noChangeArrowheads="1"/>
              </p:cNvSpPr>
              <p:nvPr/>
            </p:nvSpPr>
            <p:spPr bwMode="auto">
              <a:xfrm>
                <a:off x="2967" y="1907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6" name="Rectangle 448"/>
              <p:cNvSpPr>
                <a:spLocks noChangeArrowheads="1"/>
              </p:cNvSpPr>
              <p:nvPr/>
            </p:nvSpPr>
            <p:spPr bwMode="auto">
              <a:xfrm>
                <a:off x="297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7" name="Rectangle 449"/>
              <p:cNvSpPr>
                <a:spLocks noChangeArrowheads="1"/>
              </p:cNvSpPr>
              <p:nvPr/>
            </p:nvSpPr>
            <p:spPr bwMode="auto">
              <a:xfrm>
                <a:off x="297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8" name="Rectangle 450"/>
              <p:cNvSpPr>
                <a:spLocks noChangeArrowheads="1"/>
              </p:cNvSpPr>
              <p:nvPr/>
            </p:nvSpPr>
            <p:spPr bwMode="auto">
              <a:xfrm>
                <a:off x="298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9" name="Rectangle 451"/>
              <p:cNvSpPr>
                <a:spLocks noChangeArrowheads="1"/>
              </p:cNvSpPr>
              <p:nvPr/>
            </p:nvSpPr>
            <p:spPr bwMode="auto">
              <a:xfrm>
                <a:off x="298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0" name="Rectangle 452"/>
              <p:cNvSpPr>
                <a:spLocks noChangeArrowheads="1"/>
              </p:cNvSpPr>
              <p:nvPr/>
            </p:nvSpPr>
            <p:spPr bwMode="auto">
              <a:xfrm>
                <a:off x="299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1" name="Rectangle 453"/>
              <p:cNvSpPr>
                <a:spLocks noChangeArrowheads="1"/>
              </p:cNvSpPr>
              <p:nvPr/>
            </p:nvSpPr>
            <p:spPr bwMode="auto">
              <a:xfrm>
                <a:off x="2997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2" name="Freeform 454"/>
              <p:cNvSpPr>
                <a:spLocks/>
              </p:cNvSpPr>
              <p:nvPr/>
            </p:nvSpPr>
            <p:spPr bwMode="auto">
              <a:xfrm>
                <a:off x="3045" y="1915"/>
                <a:ext cx="6" cy="7"/>
              </a:xfrm>
              <a:custGeom>
                <a:avLst/>
                <a:gdLst>
                  <a:gd name="T0" fmla="*/ 0 w 12"/>
                  <a:gd name="T1" fmla="*/ 7 h 15"/>
                  <a:gd name="T2" fmla="*/ 0 w 12"/>
                  <a:gd name="T3" fmla="*/ 7 h 15"/>
                  <a:gd name="T4" fmla="*/ 2 w 12"/>
                  <a:gd name="T5" fmla="*/ 2 h 15"/>
                  <a:gd name="T6" fmla="*/ 7 w 12"/>
                  <a:gd name="T7" fmla="*/ 0 h 15"/>
                  <a:gd name="T8" fmla="*/ 7 w 12"/>
                  <a:gd name="T9" fmla="*/ 0 h 15"/>
                  <a:gd name="T10" fmla="*/ 11 w 12"/>
                  <a:gd name="T11" fmla="*/ 2 h 15"/>
                  <a:gd name="T12" fmla="*/ 12 w 12"/>
                  <a:gd name="T13" fmla="*/ 7 h 15"/>
                  <a:gd name="T14" fmla="*/ 12 w 12"/>
                  <a:gd name="T15" fmla="*/ 7 h 15"/>
                  <a:gd name="T16" fmla="*/ 11 w 12"/>
                  <a:gd name="T17" fmla="*/ 13 h 15"/>
                  <a:gd name="T18" fmla="*/ 7 w 12"/>
                  <a:gd name="T19" fmla="*/ 15 h 15"/>
                  <a:gd name="T20" fmla="*/ 7 w 12"/>
                  <a:gd name="T21" fmla="*/ 15 h 15"/>
                  <a:gd name="T22" fmla="*/ 2 w 12"/>
                  <a:gd name="T23" fmla="*/ 13 h 15"/>
                  <a:gd name="T24" fmla="*/ 0 w 12"/>
                  <a:gd name="T25" fmla="*/ 7 h 15"/>
                  <a:gd name="T26" fmla="*/ 0 w 12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3"/>
                    </a:lnTo>
                    <a:lnTo>
                      <a:pt x="7" y="15"/>
                    </a:lnTo>
                    <a:lnTo>
                      <a:pt x="7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3" name="Rectangle 455"/>
              <p:cNvSpPr>
                <a:spLocks noChangeArrowheads="1"/>
              </p:cNvSpPr>
              <p:nvPr/>
            </p:nvSpPr>
            <p:spPr bwMode="auto">
              <a:xfrm>
                <a:off x="2967" y="1935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4" name="Rectangle 456"/>
              <p:cNvSpPr>
                <a:spLocks noChangeArrowheads="1"/>
              </p:cNvSpPr>
              <p:nvPr/>
            </p:nvSpPr>
            <p:spPr bwMode="auto">
              <a:xfrm>
                <a:off x="297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5" name="Rectangle 457"/>
              <p:cNvSpPr>
                <a:spLocks noChangeArrowheads="1"/>
              </p:cNvSpPr>
              <p:nvPr/>
            </p:nvSpPr>
            <p:spPr bwMode="auto">
              <a:xfrm>
                <a:off x="297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6" name="Rectangle 458"/>
              <p:cNvSpPr>
                <a:spLocks noChangeArrowheads="1"/>
              </p:cNvSpPr>
              <p:nvPr/>
            </p:nvSpPr>
            <p:spPr bwMode="auto">
              <a:xfrm>
                <a:off x="298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7" name="Rectangle 459"/>
              <p:cNvSpPr>
                <a:spLocks noChangeArrowheads="1"/>
              </p:cNvSpPr>
              <p:nvPr/>
            </p:nvSpPr>
            <p:spPr bwMode="auto">
              <a:xfrm>
                <a:off x="298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8" name="Rectangle 460"/>
              <p:cNvSpPr>
                <a:spLocks noChangeArrowheads="1"/>
              </p:cNvSpPr>
              <p:nvPr/>
            </p:nvSpPr>
            <p:spPr bwMode="auto">
              <a:xfrm>
                <a:off x="299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9" name="Rectangle 461"/>
              <p:cNvSpPr>
                <a:spLocks noChangeArrowheads="1"/>
              </p:cNvSpPr>
              <p:nvPr/>
            </p:nvSpPr>
            <p:spPr bwMode="auto">
              <a:xfrm>
                <a:off x="2997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0" name="Freeform 462"/>
              <p:cNvSpPr>
                <a:spLocks/>
              </p:cNvSpPr>
              <p:nvPr/>
            </p:nvSpPr>
            <p:spPr bwMode="auto">
              <a:xfrm>
                <a:off x="3045" y="1945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1" name="Rectangle 463"/>
              <p:cNvSpPr>
                <a:spLocks noChangeArrowheads="1"/>
              </p:cNvSpPr>
              <p:nvPr/>
            </p:nvSpPr>
            <p:spPr bwMode="auto">
              <a:xfrm>
                <a:off x="2967" y="196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2" name="Rectangle 464"/>
              <p:cNvSpPr>
                <a:spLocks noChangeArrowheads="1"/>
              </p:cNvSpPr>
              <p:nvPr/>
            </p:nvSpPr>
            <p:spPr bwMode="auto">
              <a:xfrm>
                <a:off x="297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3" name="Rectangle 465"/>
              <p:cNvSpPr>
                <a:spLocks noChangeArrowheads="1"/>
              </p:cNvSpPr>
              <p:nvPr/>
            </p:nvSpPr>
            <p:spPr bwMode="auto">
              <a:xfrm>
                <a:off x="297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4" name="Rectangle 466"/>
              <p:cNvSpPr>
                <a:spLocks noChangeArrowheads="1"/>
              </p:cNvSpPr>
              <p:nvPr/>
            </p:nvSpPr>
            <p:spPr bwMode="auto">
              <a:xfrm>
                <a:off x="298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5" name="Rectangle 467"/>
              <p:cNvSpPr>
                <a:spLocks noChangeArrowheads="1"/>
              </p:cNvSpPr>
              <p:nvPr/>
            </p:nvSpPr>
            <p:spPr bwMode="auto">
              <a:xfrm>
                <a:off x="298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6" name="Rectangle 468"/>
              <p:cNvSpPr>
                <a:spLocks noChangeArrowheads="1"/>
              </p:cNvSpPr>
              <p:nvPr/>
            </p:nvSpPr>
            <p:spPr bwMode="auto">
              <a:xfrm>
                <a:off x="299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7" name="Rectangle 469"/>
              <p:cNvSpPr>
                <a:spLocks noChangeArrowheads="1"/>
              </p:cNvSpPr>
              <p:nvPr/>
            </p:nvSpPr>
            <p:spPr bwMode="auto">
              <a:xfrm>
                <a:off x="2997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8" name="Freeform 470"/>
              <p:cNvSpPr>
                <a:spLocks/>
              </p:cNvSpPr>
              <p:nvPr/>
            </p:nvSpPr>
            <p:spPr bwMode="auto">
              <a:xfrm>
                <a:off x="3045" y="1975"/>
                <a:ext cx="6" cy="6"/>
              </a:xfrm>
              <a:custGeom>
                <a:avLst/>
                <a:gdLst>
                  <a:gd name="T0" fmla="*/ 0 w 12"/>
                  <a:gd name="T1" fmla="*/ 7 h 12"/>
                  <a:gd name="T2" fmla="*/ 0 w 12"/>
                  <a:gd name="T3" fmla="*/ 7 h 12"/>
                  <a:gd name="T4" fmla="*/ 2 w 12"/>
                  <a:gd name="T5" fmla="*/ 1 h 12"/>
                  <a:gd name="T6" fmla="*/ 7 w 12"/>
                  <a:gd name="T7" fmla="*/ 0 h 12"/>
                  <a:gd name="T8" fmla="*/ 7 w 12"/>
                  <a:gd name="T9" fmla="*/ 0 h 12"/>
                  <a:gd name="T10" fmla="*/ 11 w 12"/>
                  <a:gd name="T11" fmla="*/ 1 h 12"/>
                  <a:gd name="T12" fmla="*/ 12 w 12"/>
                  <a:gd name="T13" fmla="*/ 7 h 12"/>
                  <a:gd name="T14" fmla="*/ 12 w 12"/>
                  <a:gd name="T15" fmla="*/ 7 h 12"/>
                  <a:gd name="T16" fmla="*/ 11 w 12"/>
                  <a:gd name="T17" fmla="*/ 10 h 12"/>
                  <a:gd name="T18" fmla="*/ 7 w 12"/>
                  <a:gd name="T19" fmla="*/ 12 h 12"/>
                  <a:gd name="T20" fmla="*/ 7 w 12"/>
                  <a:gd name="T21" fmla="*/ 12 h 12"/>
                  <a:gd name="T22" fmla="*/ 2 w 12"/>
                  <a:gd name="T23" fmla="*/ 10 h 12"/>
                  <a:gd name="T24" fmla="*/ 0 w 12"/>
                  <a:gd name="T25" fmla="*/ 7 h 12"/>
                  <a:gd name="T26" fmla="*/ 0 w 12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7"/>
                    </a:lnTo>
                    <a:lnTo>
                      <a:pt x="12" y="7"/>
                    </a:lnTo>
                    <a:lnTo>
                      <a:pt x="11" y="10"/>
                    </a:lnTo>
                    <a:lnTo>
                      <a:pt x="7" y="12"/>
                    </a:lnTo>
                    <a:lnTo>
                      <a:pt x="7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9" name="Rectangle 471"/>
              <p:cNvSpPr>
                <a:spLocks noChangeArrowheads="1"/>
              </p:cNvSpPr>
              <p:nvPr/>
            </p:nvSpPr>
            <p:spPr bwMode="auto">
              <a:xfrm>
                <a:off x="2967" y="1996"/>
                <a:ext cx="93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0" name="Rectangle 472"/>
              <p:cNvSpPr>
                <a:spLocks noChangeArrowheads="1"/>
              </p:cNvSpPr>
              <p:nvPr/>
            </p:nvSpPr>
            <p:spPr bwMode="auto">
              <a:xfrm>
                <a:off x="297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1" name="Rectangle 473"/>
              <p:cNvSpPr>
                <a:spLocks noChangeArrowheads="1"/>
              </p:cNvSpPr>
              <p:nvPr/>
            </p:nvSpPr>
            <p:spPr bwMode="auto">
              <a:xfrm>
                <a:off x="297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2" name="Rectangle 474"/>
              <p:cNvSpPr>
                <a:spLocks noChangeArrowheads="1"/>
              </p:cNvSpPr>
              <p:nvPr/>
            </p:nvSpPr>
            <p:spPr bwMode="auto">
              <a:xfrm>
                <a:off x="298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3" name="Rectangle 475"/>
              <p:cNvSpPr>
                <a:spLocks noChangeArrowheads="1"/>
              </p:cNvSpPr>
              <p:nvPr/>
            </p:nvSpPr>
            <p:spPr bwMode="auto">
              <a:xfrm>
                <a:off x="298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4" name="Rectangle 476"/>
              <p:cNvSpPr>
                <a:spLocks noChangeArrowheads="1"/>
              </p:cNvSpPr>
              <p:nvPr/>
            </p:nvSpPr>
            <p:spPr bwMode="auto">
              <a:xfrm>
                <a:off x="299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5" name="Rectangle 477"/>
              <p:cNvSpPr>
                <a:spLocks noChangeArrowheads="1"/>
              </p:cNvSpPr>
              <p:nvPr/>
            </p:nvSpPr>
            <p:spPr bwMode="auto">
              <a:xfrm>
                <a:off x="2997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6" name="Freeform 478"/>
              <p:cNvSpPr>
                <a:spLocks/>
              </p:cNvSpPr>
              <p:nvPr/>
            </p:nvSpPr>
            <p:spPr bwMode="auto">
              <a:xfrm>
                <a:off x="3045" y="2006"/>
                <a:ext cx="6" cy="6"/>
              </a:xfrm>
              <a:custGeom>
                <a:avLst/>
                <a:gdLst>
                  <a:gd name="T0" fmla="*/ 0 w 12"/>
                  <a:gd name="T1" fmla="*/ 5 h 10"/>
                  <a:gd name="T2" fmla="*/ 0 w 12"/>
                  <a:gd name="T3" fmla="*/ 5 h 10"/>
                  <a:gd name="T4" fmla="*/ 2 w 12"/>
                  <a:gd name="T5" fmla="*/ 1 h 10"/>
                  <a:gd name="T6" fmla="*/ 7 w 12"/>
                  <a:gd name="T7" fmla="*/ 0 h 10"/>
                  <a:gd name="T8" fmla="*/ 7 w 12"/>
                  <a:gd name="T9" fmla="*/ 0 h 10"/>
                  <a:gd name="T10" fmla="*/ 11 w 12"/>
                  <a:gd name="T11" fmla="*/ 1 h 10"/>
                  <a:gd name="T12" fmla="*/ 12 w 12"/>
                  <a:gd name="T13" fmla="*/ 5 h 10"/>
                  <a:gd name="T14" fmla="*/ 12 w 12"/>
                  <a:gd name="T15" fmla="*/ 5 h 10"/>
                  <a:gd name="T16" fmla="*/ 11 w 12"/>
                  <a:gd name="T17" fmla="*/ 9 h 10"/>
                  <a:gd name="T18" fmla="*/ 7 w 12"/>
                  <a:gd name="T19" fmla="*/ 10 h 10"/>
                  <a:gd name="T20" fmla="*/ 7 w 12"/>
                  <a:gd name="T21" fmla="*/ 10 h 10"/>
                  <a:gd name="T22" fmla="*/ 2 w 12"/>
                  <a:gd name="T23" fmla="*/ 9 h 10"/>
                  <a:gd name="T24" fmla="*/ 0 w 12"/>
                  <a:gd name="T25" fmla="*/ 5 h 10"/>
                  <a:gd name="T26" fmla="*/ 0 w 12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1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9"/>
                    </a:lnTo>
                    <a:lnTo>
                      <a:pt x="7" y="10"/>
                    </a:lnTo>
                    <a:lnTo>
                      <a:pt x="7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7" name="Rectangle 479"/>
              <p:cNvSpPr>
                <a:spLocks noChangeArrowheads="1"/>
              </p:cNvSpPr>
              <p:nvPr/>
            </p:nvSpPr>
            <p:spPr bwMode="auto">
              <a:xfrm>
                <a:off x="2967" y="2028"/>
                <a:ext cx="93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8" name="Rectangle 480"/>
              <p:cNvSpPr>
                <a:spLocks noChangeArrowheads="1"/>
              </p:cNvSpPr>
              <p:nvPr/>
            </p:nvSpPr>
            <p:spPr bwMode="auto">
              <a:xfrm>
                <a:off x="297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9" name="Rectangle 481"/>
              <p:cNvSpPr>
                <a:spLocks noChangeArrowheads="1"/>
              </p:cNvSpPr>
              <p:nvPr/>
            </p:nvSpPr>
            <p:spPr bwMode="auto">
              <a:xfrm>
                <a:off x="297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0" name="Rectangle 482"/>
              <p:cNvSpPr>
                <a:spLocks noChangeArrowheads="1"/>
              </p:cNvSpPr>
              <p:nvPr/>
            </p:nvSpPr>
            <p:spPr bwMode="auto">
              <a:xfrm>
                <a:off x="298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1" name="Rectangle 483"/>
              <p:cNvSpPr>
                <a:spLocks noChangeArrowheads="1"/>
              </p:cNvSpPr>
              <p:nvPr/>
            </p:nvSpPr>
            <p:spPr bwMode="auto">
              <a:xfrm>
                <a:off x="298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2" name="Rectangle 484"/>
              <p:cNvSpPr>
                <a:spLocks noChangeArrowheads="1"/>
              </p:cNvSpPr>
              <p:nvPr/>
            </p:nvSpPr>
            <p:spPr bwMode="auto">
              <a:xfrm>
                <a:off x="299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3" name="Rectangle 485"/>
              <p:cNvSpPr>
                <a:spLocks noChangeArrowheads="1"/>
              </p:cNvSpPr>
              <p:nvPr/>
            </p:nvSpPr>
            <p:spPr bwMode="auto">
              <a:xfrm>
                <a:off x="2997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4" name="Freeform 486"/>
              <p:cNvSpPr>
                <a:spLocks/>
              </p:cNvSpPr>
              <p:nvPr/>
            </p:nvSpPr>
            <p:spPr bwMode="auto">
              <a:xfrm>
                <a:off x="3045" y="2036"/>
                <a:ext cx="6" cy="4"/>
              </a:xfrm>
              <a:custGeom>
                <a:avLst/>
                <a:gdLst>
                  <a:gd name="T0" fmla="*/ 0 w 12"/>
                  <a:gd name="T1" fmla="*/ 5 h 9"/>
                  <a:gd name="T2" fmla="*/ 0 w 12"/>
                  <a:gd name="T3" fmla="*/ 5 h 9"/>
                  <a:gd name="T4" fmla="*/ 2 w 12"/>
                  <a:gd name="T5" fmla="*/ 2 h 9"/>
                  <a:gd name="T6" fmla="*/ 7 w 12"/>
                  <a:gd name="T7" fmla="*/ 0 h 9"/>
                  <a:gd name="T8" fmla="*/ 7 w 12"/>
                  <a:gd name="T9" fmla="*/ 0 h 9"/>
                  <a:gd name="T10" fmla="*/ 11 w 12"/>
                  <a:gd name="T11" fmla="*/ 2 h 9"/>
                  <a:gd name="T12" fmla="*/ 12 w 12"/>
                  <a:gd name="T13" fmla="*/ 5 h 9"/>
                  <a:gd name="T14" fmla="*/ 12 w 12"/>
                  <a:gd name="T15" fmla="*/ 5 h 9"/>
                  <a:gd name="T16" fmla="*/ 11 w 12"/>
                  <a:gd name="T17" fmla="*/ 7 h 9"/>
                  <a:gd name="T18" fmla="*/ 7 w 12"/>
                  <a:gd name="T19" fmla="*/ 9 h 9"/>
                  <a:gd name="T20" fmla="*/ 7 w 12"/>
                  <a:gd name="T21" fmla="*/ 9 h 9"/>
                  <a:gd name="T22" fmla="*/ 2 w 12"/>
                  <a:gd name="T23" fmla="*/ 7 h 9"/>
                  <a:gd name="T24" fmla="*/ 0 w 12"/>
                  <a:gd name="T25" fmla="*/ 5 h 9"/>
                  <a:gd name="T26" fmla="*/ 0 w 12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5"/>
                    </a:lnTo>
                    <a:lnTo>
                      <a:pt x="12" y="5"/>
                    </a:lnTo>
                    <a:lnTo>
                      <a:pt x="11" y="7"/>
                    </a:lnTo>
                    <a:lnTo>
                      <a:pt x="7" y="9"/>
                    </a:lnTo>
                    <a:lnTo>
                      <a:pt x="7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5" name="Rectangle 487"/>
              <p:cNvSpPr>
                <a:spLocks noChangeArrowheads="1"/>
              </p:cNvSpPr>
              <p:nvPr/>
            </p:nvSpPr>
            <p:spPr bwMode="auto">
              <a:xfrm>
                <a:off x="2967" y="205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6" name="Rectangle 488"/>
              <p:cNvSpPr>
                <a:spLocks noChangeArrowheads="1"/>
              </p:cNvSpPr>
              <p:nvPr/>
            </p:nvSpPr>
            <p:spPr bwMode="auto">
              <a:xfrm>
                <a:off x="297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7" name="Rectangle 489"/>
              <p:cNvSpPr>
                <a:spLocks noChangeArrowheads="1"/>
              </p:cNvSpPr>
              <p:nvPr/>
            </p:nvSpPr>
            <p:spPr bwMode="auto">
              <a:xfrm>
                <a:off x="297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8" name="Rectangle 490"/>
              <p:cNvSpPr>
                <a:spLocks noChangeArrowheads="1"/>
              </p:cNvSpPr>
              <p:nvPr/>
            </p:nvSpPr>
            <p:spPr bwMode="auto">
              <a:xfrm>
                <a:off x="298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9" name="Rectangle 491"/>
              <p:cNvSpPr>
                <a:spLocks noChangeArrowheads="1"/>
              </p:cNvSpPr>
              <p:nvPr/>
            </p:nvSpPr>
            <p:spPr bwMode="auto">
              <a:xfrm>
                <a:off x="298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0" name="Rectangle 492"/>
              <p:cNvSpPr>
                <a:spLocks noChangeArrowheads="1"/>
              </p:cNvSpPr>
              <p:nvPr/>
            </p:nvSpPr>
            <p:spPr bwMode="auto">
              <a:xfrm>
                <a:off x="299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1" name="Rectangle 493"/>
              <p:cNvSpPr>
                <a:spLocks noChangeArrowheads="1"/>
              </p:cNvSpPr>
              <p:nvPr/>
            </p:nvSpPr>
            <p:spPr bwMode="auto">
              <a:xfrm>
                <a:off x="2997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2" name="Freeform 494"/>
              <p:cNvSpPr>
                <a:spLocks/>
              </p:cNvSpPr>
              <p:nvPr/>
            </p:nvSpPr>
            <p:spPr bwMode="auto">
              <a:xfrm>
                <a:off x="3045" y="2066"/>
                <a:ext cx="6" cy="6"/>
              </a:xfrm>
              <a:custGeom>
                <a:avLst/>
                <a:gdLst>
                  <a:gd name="T0" fmla="*/ 0 w 12"/>
                  <a:gd name="T1" fmla="*/ 6 h 13"/>
                  <a:gd name="T2" fmla="*/ 0 w 12"/>
                  <a:gd name="T3" fmla="*/ 6 h 13"/>
                  <a:gd name="T4" fmla="*/ 2 w 12"/>
                  <a:gd name="T5" fmla="*/ 2 h 13"/>
                  <a:gd name="T6" fmla="*/ 7 w 12"/>
                  <a:gd name="T7" fmla="*/ 0 h 13"/>
                  <a:gd name="T8" fmla="*/ 7 w 12"/>
                  <a:gd name="T9" fmla="*/ 0 h 13"/>
                  <a:gd name="T10" fmla="*/ 11 w 12"/>
                  <a:gd name="T11" fmla="*/ 2 h 13"/>
                  <a:gd name="T12" fmla="*/ 12 w 12"/>
                  <a:gd name="T13" fmla="*/ 6 h 13"/>
                  <a:gd name="T14" fmla="*/ 12 w 12"/>
                  <a:gd name="T15" fmla="*/ 6 h 13"/>
                  <a:gd name="T16" fmla="*/ 11 w 12"/>
                  <a:gd name="T17" fmla="*/ 11 h 13"/>
                  <a:gd name="T18" fmla="*/ 7 w 12"/>
                  <a:gd name="T19" fmla="*/ 13 h 13"/>
                  <a:gd name="T20" fmla="*/ 7 w 12"/>
                  <a:gd name="T21" fmla="*/ 13 h 13"/>
                  <a:gd name="T22" fmla="*/ 2 w 12"/>
                  <a:gd name="T23" fmla="*/ 11 h 13"/>
                  <a:gd name="T24" fmla="*/ 0 w 12"/>
                  <a:gd name="T25" fmla="*/ 6 h 13"/>
                  <a:gd name="T26" fmla="*/ 0 w 12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11"/>
                    </a:lnTo>
                    <a:lnTo>
                      <a:pt x="7" y="13"/>
                    </a:lnTo>
                    <a:lnTo>
                      <a:pt x="7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3" name="Rectangle 495"/>
              <p:cNvSpPr>
                <a:spLocks noChangeArrowheads="1"/>
              </p:cNvSpPr>
              <p:nvPr/>
            </p:nvSpPr>
            <p:spPr bwMode="auto">
              <a:xfrm>
                <a:off x="2967" y="2087"/>
                <a:ext cx="93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4" name="Rectangle 496"/>
              <p:cNvSpPr>
                <a:spLocks noChangeArrowheads="1"/>
              </p:cNvSpPr>
              <p:nvPr/>
            </p:nvSpPr>
            <p:spPr bwMode="auto">
              <a:xfrm>
                <a:off x="297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5" name="Rectangle 497"/>
              <p:cNvSpPr>
                <a:spLocks noChangeArrowheads="1"/>
              </p:cNvSpPr>
              <p:nvPr/>
            </p:nvSpPr>
            <p:spPr bwMode="auto">
              <a:xfrm>
                <a:off x="297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6" name="Rectangle 498"/>
              <p:cNvSpPr>
                <a:spLocks noChangeArrowheads="1"/>
              </p:cNvSpPr>
              <p:nvPr/>
            </p:nvSpPr>
            <p:spPr bwMode="auto">
              <a:xfrm>
                <a:off x="298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7" name="Rectangle 499"/>
              <p:cNvSpPr>
                <a:spLocks noChangeArrowheads="1"/>
              </p:cNvSpPr>
              <p:nvPr/>
            </p:nvSpPr>
            <p:spPr bwMode="auto">
              <a:xfrm>
                <a:off x="298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8" name="Rectangle 500"/>
              <p:cNvSpPr>
                <a:spLocks noChangeArrowheads="1"/>
              </p:cNvSpPr>
              <p:nvPr/>
            </p:nvSpPr>
            <p:spPr bwMode="auto">
              <a:xfrm>
                <a:off x="299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9" name="Rectangle 501"/>
              <p:cNvSpPr>
                <a:spLocks noChangeArrowheads="1"/>
              </p:cNvSpPr>
              <p:nvPr/>
            </p:nvSpPr>
            <p:spPr bwMode="auto">
              <a:xfrm>
                <a:off x="2997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0" name="Freeform 502"/>
              <p:cNvSpPr>
                <a:spLocks/>
              </p:cNvSpPr>
              <p:nvPr/>
            </p:nvSpPr>
            <p:spPr bwMode="auto">
              <a:xfrm>
                <a:off x="3045" y="2096"/>
                <a:ext cx="6" cy="6"/>
              </a:xfrm>
              <a:custGeom>
                <a:avLst/>
                <a:gdLst>
                  <a:gd name="T0" fmla="*/ 0 w 12"/>
                  <a:gd name="T1" fmla="*/ 6 h 11"/>
                  <a:gd name="T2" fmla="*/ 0 w 12"/>
                  <a:gd name="T3" fmla="*/ 6 h 11"/>
                  <a:gd name="T4" fmla="*/ 2 w 12"/>
                  <a:gd name="T5" fmla="*/ 2 h 11"/>
                  <a:gd name="T6" fmla="*/ 7 w 12"/>
                  <a:gd name="T7" fmla="*/ 0 h 11"/>
                  <a:gd name="T8" fmla="*/ 7 w 12"/>
                  <a:gd name="T9" fmla="*/ 0 h 11"/>
                  <a:gd name="T10" fmla="*/ 11 w 12"/>
                  <a:gd name="T11" fmla="*/ 2 h 11"/>
                  <a:gd name="T12" fmla="*/ 12 w 12"/>
                  <a:gd name="T13" fmla="*/ 6 h 11"/>
                  <a:gd name="T14" fmla="*/ 12 w 12"/>
                  <a:gd name="T15" fmla="*/ 6 h 11"/>
                  <a:gd name="T16" fmla="*/ 11 w 12"/>
                  <a:gd name="T17" fmla="*/ 9 h 11"/>
                  <a:gd name="T18" fmla="*/ 7 w 12"/>
                  <a:gd name="T19" fmla="*/ 11 h 11"/>
                  <a:gd name="T20" fmla="*/ 7 w 12"/>
                  <a:gd name="T21" fmla="*/ 11 h 11"/>
                  <a:gd name="T22" fmla="*/ 2 w 12"/>
                  <a:gd name="T23" fmla="*/ 9 h 11"/>
                  <a:gd name="T24" fmla="*/ 0 w 12"/>
                  <a:gd name="T25" fmla="*/ 6 h 11"/>
                  <a:gd name="T26" fmla="*/ 0 w 12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1" y="2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1" y="9"/>
                    </a:lnTo>
                    <a:lnTo>
                      <a:pt x="7" y="11"/>
                    </a:lnTo>
                    <a:lnTo>
                      <a:pt x="7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1" name="Rectangle 503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2" name="Rectangle 504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3" name="Rectangle 505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4" name="Rectangle 506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5" name="Rectangle 507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6" name="Rectangle 508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7" name="Rectangle 509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8" name="Rectangle 510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9" name="Rectangle 511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0" name="Freeform 512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1" name="Rectangle 513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2" name="Rectangle 514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3" name="Rectangle 515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4" name="Rectangle 516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5" name="Rectangle 517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6" name="Rectangle 518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7" name="Rectangle 519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8" name="Freeform 520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9" name="Rectangle 521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0" name="Rectangle 522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1" name="Rectangle 523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2" name="Rectangle 524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3" name="Rectangle 525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4" name="Rectangle 526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5" name="Rectangle 527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6" name="Freeform 528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7" name="Rectangle 529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8" name="Rectangle 530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9" name="Rectangle 531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0" name="Rectangle 532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1" name="Rectangle 533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2" name="Rectangle 534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3" name="Rectangle 535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4" name="Freeform 536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5" name="Rectangle 537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6" name="Rectangle 538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7" name="Rectangle 539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8" name="Rectangle 540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9" name="Rectangle 541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0" name="Rectangle 542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1" name="Rectangle 543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2" name="Freeform 544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3" name="Rectangle 545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4" name="Rectangle 546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5" name="Rectangle 547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6" name="Rectangle 548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7" name="Rectangle 549"/>
              <p:cNvSpPr>
                <a:spLocks noChangeArrowheads="1"/>
              </p:cNvSpPr>
              <p:nvPr/>
            </p:nvSpPr>
            <p:spPr bwMode="auto">
              <a:xfrm>
                <a:off x="313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8" name="Rectangle 550"/>
              <p:cNvSpPr>
                <a:spLocks noChangeArrowheads="1"/>
              </p:cNvSpPr>
              <p:nvPr/>
            </p:nvSpPr>
            <p:spPr bwMode="auto">
              <a:xfrm>
                <a:off x="3136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9" name="Rectangle 551"/>
              <p:cNvSpPr>
                <a:spLocks noChangeArrowheads="1"/>
              </p:cNvSpPr>
              <p:nvPr/>
            </p:nvSpPr>
            <p:spPr bwMode="auto">
              <a:xfrm>
                <a:off x="3141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0" name="Freeform 552"/>
              <p:cNvSpPr>
                <a:spLocks/>
              </p:cNvSpPr>
              <p:nvPr/>
            </p:nvSpPr>
            <p:spPr bwMode="auto">
              <a:xfrm>
                <a:off x="3190" y="2066"/>
                <a:ext cx="6" cy="6"/>
              </a:xfrm>
              <a:custGeom>
                <a:avLst/>
                <a:gdLst>
                  <a:gd name="T0" fmla="*/ 0 w 11"/>
                  <a:gd name="T1" fmla="*/ 6 h 13"/>
                  <a:gd name="T2" fmla="*/ 0 w 11"/>
                  <a:gd name="T3" fmla="*/ 6 h 13"/>
                  <a:gd name="T4" fmla="*/ 2 w 11"/>
                  <a:gd name="T5" fmla="*/ 2 h 13"/>
                  <a:gd name="T6" fmla="*/ 5 w 11"/>
                  <a:gd name="T7" fmla="*/ 0 h 13"/>
                  <a:gd name="T8" fmla="*/ 5 w 11"/>
                  <a:gd name="T9" fmla="*/ 0 h 13"/>
                  <a:gd name="T10" fmla="*/ 9 w 11"/>
                  <a:gd name="T11" fmla="*/ 2 h 13"/>
                  <a:gd name="T12" fmla="*/ 11 w 11"/>
                  <a:gd name="T13" fmla="*/ 6 h 13"/>
                  <a:gd name="T14" fmla="*/ 11 w 11"/>
                  <a:gd name="T15" fmla="*/ 6 h 13"/>
                  <a:gd name="T16" fmla="*/ 9 w 11"/>
                  <a:gd name="T17" fmla="*/ 11 h 13"/>
                  <a:gd name="T18" fmla="*/ 5 w 11"/>
                  <a:gd name="T19" fmla="*/ 13 h 13"/>
                  <a:gd name="T20" fmla="*/ 5 w 11"/>
                  <a:gd name="T21" fmla="*/ 13 h 13"/>
                  <a:gd name="T22" fmla="*/ 2 w 11"/>
                  <a:gd name="T23" fmla="*/ 11 h 13"/>
                  <a:gd name="T24" fmla="*/ 0 w 11"/>
                  <a:gd name="T25" fmla="*/ 6 h 13"/>
                  <a:gd name="T26" fmla="*/ 0 w 11"/>
                  <a:gd name="T27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3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11"/>
                    </a:lnTo>
                    <a:lnTo>
                      <a:pt x="5" y="13"/>
                    </a:lnTo>
                    <a:lnTo>
                      <a:pt x="5" y="13"/>
                    </a:lnTo>
                    <a:lnTo>
                      <a:pt x="2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1" name="Rectangle 553"/>
              <p:cNvSpPr>
                <a:spLocks noChangeArrowheads="1"/>
              </p:cNvSpPr>
              <p:nvPr/>
            </p:nvSpPr>
            <p:spPr bwMode="auto">
              <a:xfrm>
                <a:off x="3112" y="208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2" name="Rectangle 554"/>
              <p:cNvSpPr>
                <a:spLocks noChangeArrowheads="1"/>
              </p:cNvSpPr>
              <p:nvPr/>
            </p:nvSpPr>
            <p:spPr bwMode="auto">
              <a:xfrm>
                <a:off x="3116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3" name="Rectangle 555"/>
              <p:cNvSpPr>
                <a:spLocks noChangeArrowheads="1"/>
              </p:cNvSpPr>
              <p:nvPr/>
            </p:nvSpPr>
            <p:spPr bwMode="auto">
              <a:xfrm>
                <a:off x="3121" y="2091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4" name="Rectangle 556"/>
              <p:cNvSpPr>
                <a:spLocks noChangeArrowheads="1"/>
              </p:cNvSpPr>
              <p:nvPr/>
            </p:nvSpPr>
            <p:spPr bwMode="auto">
              <a:xfrm>
                <a:off x="3127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5" name="Rectangle 557"/>
              <p:cNvSpPr>
                <a:spLocks noChangeArrowheads="1"/>
              </p:cNvSpPr>
              <p:nvPr/>
            </p:nvSpPr>
            <p:spPr bwMode="auto">
              <a:xfrm>
                <a:off x="313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6" name="Rectangle 558"/>
              <p:cNvSpPr>
                <a:spLocks noChangeArrowheads="1"/>
              </p:cNvSpPr>
              <p:nvPr/>
            </p:nvSpPr>
            <p:spPr bwMode="auto">
              <a:xfrm>
                <a:off x="3136" y="2091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7" name="Rectangle 559"/>
              <p:cNvSpPr>
                <a:spLocks noChangeArrowheads="1"/>
              </p:cNvSpPr>
              <p:nvPr/>
            </p:nvSpPr>
            <p:spPr bwMode="auto">
              <a:xfrm>
                <a:off x="3141" y="2091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8" name="Freeform 560"/>
              <p:cNvSpPr>
                <a:spLocks/>
              </p:cNvSpPr>
              <p:nvPr/>
            </p:nvSpPr>
            <p:spPr bwMode="auto">
              <a:xfrm>
                <a:off x="3190" y="2096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9" name="Rectangle 561"/>
              <p:cNvSpPr>
                <a:spLocks noChangeArrowheads="1"/>
              </p:cNvSpPr>
              <p:nvPr/>
            </p:nvSpPr>
            <p:spPr bwMode="auto">
              <a:xfrm>
                <a:off x="3093" y="1886"/>
                <a:ext cx="130" cy="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0" name="Rectangle 562"/>
              <p:cNvSpPr>
                <a:spLocks noChangeArrowheads="1"/>
              </p:cNvSpPr>
              <p:nvPr/>
            </p:nvSpPr>
            <p:spPr bwMode="auto">
              <a:xfrm>
                <a:off x="3106" y="1899"/>
                <a:ext cx="104" cy="23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1" name="Rectangle 563"/>
              <p:cNvSpPr>
                <a:spLocks noChangeArrowheads="1"/>
              </p:cNvSpPr>
              <p:nvPr/>
            </p:nvSpPr>
            <p:spPr bwMode="auto">
              <a:xfrm>
                <a:off x="3112" y="1907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2" name="Rectangle 564"/>
              <p:cNvSpPr>
                <a:spLocks noChangeArrowheads="1"/>
              </p:cNvSpPr>
              <p:nvPr/>
            </p:nvSpPr>
            <p:spPr bwMode="auto">
              <a:xfrm>
                <a:off x="3116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3" name="Rectangle 565"/>
              <p:cNvSpPr>
                <a:spLocks noChangeArrowheads="1"/>
              </p:cNvSpPr>
              <p:nvPr/>
            </p:nvSpPr>
            <p:spPr bwMode="auto">
              <a:xfrm>
                <a:off x="3121" y="1909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4" name="Rectangle 566"/>
              <p:cNvSpPr>
                <a:spLocks noChangeArrowheads="1"/>
              </p:cNvSpPr>
              <p:nvPr/>
            </p:nvSpPr>
            <p:spPr bwMode="auto">
              <a:xfrm>
                <a:off x="3127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5" name="Rectangle 567"/>
              <p:cNvSpPr>
                <a:spLocks noChangeArrowheads="1"/>
              </p:cNvSpPr>
              <p:nvPr/>
            </p:nvSpPr>
            <p:spPr bwMode="auto">
              <a:xfrm>
                <a:off x="313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6" name="Rectangle 568"/>
              <p:cNvSpPr>
                <a:spLocks noChangeArrowheads="1"/>
              </p:cNvSpPr>
              <p:nvPr/>
            </p:nvSpPr>
            <p:spPr bwMode="auto">
              <a:xfrm>
                <a:off x="3136" y="1909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7" name="Rectangle 569"/>
              <p:cNvSpPr>
                <a:spLocks noChangeArrowheads="1"/>
              </p:cNvSpPr>
              <p:nvPr/>
            </p:nvSpPr>
            <p:spPr bwMode="auto">
              <a:xfrm>
                <a:off x="3141" y="1909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8" name="Freeform 570"/>
              <p:cNvSpPr>
                <a:spLocks/>
              </p:cNvSpPr>
              <p:nvPr/>
            </p:nvSpPr>
            <p:spPr bwMode="auto">
              <a:xfrm>
                <a:off x="3190" y="1915"/>
                <a:ext cx="6" cy="7"/>
              </a:xfrm>
              <a:custGeom>
                <a:avLst/>
                <a:gdLst>
                  <a:gd name="T0" fmla="*/ 0 w 11"/>
                  <a:gd name="T1" fmla="*/ 7 h 15"/>
                  <a:gd name="T2" fmla="*/ 0 w 11"/>
                  <a:gd name="T3" fmla="*/ 7 h 15"/>
                  <a:gd name="T4" fmla="*/ 2 w 11"/>
                  <a:gd name="T5" fmla="*/ 2 h 15"/>
                  <a:gd name="T6" fmla="*/ 5 w 11"/>
                  <a:gd name="T7" fmla="*/ 0 h 15"/>
                  <a:gd name="T8" fmla="*/ 5 w 11"/>
                  <a:gd name="T9" fmla="*/ 0 h 15"/>
                  <a:gd name="T10" fmla="*/ 9 w 11"/>
                  <a:gd name="T11" fmla="*/ 2 h 15"/>
                  <a:gd name="T12" fmla="*/ 11 w 11"/>
                  <a:gd name="T13" fmla="*/ 7 h 15"/>
                  <a:gd name="T14" fmla="*/ 11 w 11"/>
                  <a:gd name="T15" fmla="*/ 7 h 15"/>
                  <a:gd name="T16" fmla="*/ 9 w 11"/>
                  <a:gd name="T17" fmla="*/ 13 h 15"/>
                  <a:gd name="T18" fmla="*/ 5 w 11"/>
                  <a:gd name="T19" fmla="*/ 15 h 15"/>
                  <a:gd name="T20" fmla="*/ 5 w 11"/>
                  <a:gd name="T21" fmla="*/ 15 h 15"/>
                  <a:gd name="T22" fmla="*/ 2 w 11"/>
                  <a:gd name="T23" fmla="*/ 13 h 15"/>
                  <a:gd name="T24" fmla="*/ 0 w 11"/>
                  <a:gd name="T25" fmla="*/ 7 h 15"/>
                  <a:gd name="T26" fmla="*/ 0 w 11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5">
                    <a:moveTo>
                      <a:pt x="0" y="7"/>
                    </a:moveTo>
                    <a:lnTo>
                      <a:pt x="0" y="7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3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2" y="13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9" name="Rectangle 571"/>
              <p:cNvSpPr>
                <a:spLocks noChangeArrowheads="1"/>
              </p:cNvSpPr>
              <p:nvPr/>
            </p:nvSpPr>
            <p:spPr bwMode="auto">
              <a:xfrm>
                <a:off x="3112" y="1935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0" name="Rectangle 572"/>
              <p:cNvSpPr>
                <a:spLocks noChangeArrowheads="1"/>
              </p:cNvSpPr>
              <p:nvPr/>
            </p:nvSpPr>
            <p:spPr bwMode="auto">
              <a:xfrm>
                <a:off x="3116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1" name="Rectangle 573"/>
              <p:cNvSpPr>
                <a:spLocks noChangeArrowheads="1"/>
              </p:cNvSpPr>
              <p:nvPr/>
            </p:nvSpPr>
            <p:spPr bwMode="auto">
              <a:xfrm>
                <a:off x="3121" y="1939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2" name="Rectangle 574"/>
              <p:cNvSpPr>
                <a:spLocks noChangeArrowheads="1"/>
              </p:cNvSpPr>
              <p:nvPr/>
            </p:nvSpPr>
            <p:spPr bwMode="auto">
              <a:xfrm>
                <a:off x="3127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3" name="Rectangle 575"/>
              <p:cNvSpPr>
                <a:spLocks noChangeArrowheads="1"/>
              </p:cNvSpPr>
              <p:nvPr/>
            </p:nvSpPr>
            <p:spPr bwMode="auto">
              <a:xfrm>
                <a:off x="313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4" name="Rectangle 576"/>
              <p:cNvSpPr>
                <a:spLocks noChangeArrowheads="1"/>
              </p:cNvSpPr>
              <p:nvPr/>
            </p:nvSpPr>
            <p:spPr bwMode="auto">
              <a:xfrm>
                <a:off x="3136" y="1939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5" name="Rectangle 577"/>
              <p:cNvSpPr>
                <a:spLocks noChangeArrowheads="1"/>
              </p:cNvSpPr>
              <p:nvPr/>
            </p:nvSpPr>
            <p:spPr bwMode="auto">
              <a:xfrm>
                <a:off x="3141" y="1939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6" name="Freeform 578"/>
              <p:cNvSpPr>
                <a:spLocks/>
              </p:cNvSpPr>
              <p:nvPr/>
            </p:nvSpPr>
            <p:spPr bwMode="auto">
              <a:xfrm>
                <a:off x="3190" y="1945"/>
                <a:ext cx="6" cy="6"/>
              </a:xfrm>
              <a:custGeom>
                <a:avLst/>
                <a:gdLst>
                  <a:gd name="T0" fmla="*/ 0 w 11"/>
                  <a:gd name="T1" fmla="*/ 6 h 11"/>
                  <a:gd name="T2" fmla="*/ 0 w 11"/>
                  <a:gd name="T3" fmla="*/ 6 h 11"/>
                  <a:gd name="T4" fmla="*/ 2 w 11"/>
                  <a:gd name="T5" fmla="*/ 2 h 11"/>
                  <a:gd name="T6" fmla="*/ 5 w 11"/>
                  <a:gd name="T7" fmla="*/ 0 h 11"/>
                  <a:gd name="T8" fmla="*/ 5 w 11"/>
                  <a:gd name="T9" fmla="*/ 0 h 11"/>
                  <a:gd name="T10" fmla="*/ 9 w 11"/>
                  <a:gd name="T11" fmla="*/ 2 h 11"/>
                  <a:gd name="T12" fmla="*/ 11 w 11"/>
                  <a:gd name="T13" fmla="*/ 6 h 11"/>
                  <a:gd name="T14" fmla="*/ 11 w 11"/>
                  <a:gd name="T15" fmla="*/ 6 h 11"/>
                  <a:gd name="T16" fmla="*/ 9 w 11"/>
                  <a:gd name="T17" fmla="*/ 9 h 11"/>
                  <a:gd name="T18" fmla="*/ 5 w 11"/>
                  <a:gd name="T19" fmla="*/ 11 h 11"/>
                  <a:gd name="T20" fmla="*/ 5 w 11"/>
                  <a:gd name="T21" fmla="*/ 11 h 11"/>
                  <a:gd name="T22" fmla="*/ 2 w 11"/>
                  <a:gd name="T23" fmla="*/ 9 h 11"/>
                  <a:gd name="T24" fmla="*/ 0 w 11"/>
                  <a:gd name="T25" fmla="*/ 6 h 11"/>
                  <a:gd name="T26" fmla="*/ 0 w 11"/>
                  <a:gd name="T2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1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6"/>
                    </a:lnTo>
                    <a:lnTo>
                      <a:pt x="11" y="6"/>
                    </a:lnTo>
                    <a:lnTo>
                      <a:pt x="9" y="9"/>
                    </a:lnTo>
                    <a:lnTo>
                      <a:pt x="5" y="11"/>
                    </a:lnTo>
                    <a:lnTo>
                      <a:pt x="5" y="11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7" name="Rectangle 579"/>
              <p:cNvSpPr>
                <a:spLocks noChangeArrowheads="1"/>
              </p:cNvSpPr>
              <p:nvPr/>
            </p:nvSpPr>
            <p:spPr bwMode="auto">
              <a:xfrm>
                <a:off x="3112" y="196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8" name="Rectangle 580"/>
              <p:cNvSpPr>
                <a:spLocks noChangeArrowheads="1"/>
              </p:cNvSpPr>
              <p:nvPr/>
            </p:nvSpPr>
            <p:spPr bwMode="auto">
              <a:xfrm>
                <a:off x="3116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9" name="Rectangle 581"/>
              <p:cNvSpPr>
                <a:spLocks noChangeArrowheads="1"/>
              </p:cNvSpPr>
              <p:nvPr/>
            </p:nvSpPr>
            <p:spPr bwMode="auto">
              <a:xfrm>
                <a:off x="3121" y="1970"/>
                <a:ext cx="4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0" name="Rectangle 582"/>
              <p:cNvSpPr>
                <a:spLocks noChangeArrowheads="1"/>
              </p:cNvSpPr>
              <p:nvPr/>
            </p:nvSpPr>
            <p:spPr bwMode="auto">
              <a:xfrm>
                <a:off x="3127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1" name="Rectangle 583"/>
              <p:cNvSpPr>
                <a:spLocks noChangeArrowheads="1"/>
              </p:cNvSpPr>
              <p:nvPr/>
            </p:nvSpPr>
            <p:spPr bwMode="auto">
              <a:xfrm>
                <a:off x="313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2" name="Rectangle 584"/>
              <p:cNvSpPr>
                <a:spLocks noChangeArrowheads="1"/>
              </p:cNvSpPr>
              <p:nvPr/>
            </p:nvSpPr>
            <p:spPr bwMode="auto">
              <a:xfrm>
                <a:off x="3136" y="1970"/>
                <a:ext cx="2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3" name="Rectangle 585"/>
              <p:cNvSpPr>
                <a:spLocks noChangeArrowheads="1"/>
              </p:cNvSpPr>
              <p:nvPr/>
            </p:nvSpPr>
            <p:spPr bwMode="auto">
              <a:xfrm>
                <a:off x="3141" y="1970"/>
                <a:ext cx="3" cy="17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4" name="Freeform 586"/>
              <p:cNvSpPr>
                <a:spLocks/>
              </p:cNvSpPr>
              <p:nvPr/>
            </p:nvSpPr>
            <p:spPr bwMode="auto">
              <a:xfrm>
                <a:off x="3190" y="1975"/>
                <a:ext cx="6" cy="6"/>
              </a:xfrm>
              <a:custGeom>
                <a:avLst/>
                <a:gdLst>
                  <a:gd name="T0" fmla="*/ 0 w 11"/>
                  <a:gd name="T1" fmla="*/ 7 h 12"/>
                  <a:gd name="T2" fmla="*/ 0 w 11"/>
                  <a:gd name="T3" fmla="*/ 7 h 12"/>
                  <a:gd name="T4" fmla="*/ 2 w 11"/>
                  <a:gd name="T5" fmla="*/ 1 h 12"/>
                  <a:gd name="T6" fmla="*/ 5 w 11"/>
                  <a:gd name="T7" fmla="*/ 0 h 12"/>
                  <a:gd name="T8" fmla="*/ 5 w 11"/>
                  <a:gd name="T9" fmla="*/ 0 h 12"/>
                  <a:gd name="T10" fmla="*/ 9 w 11"/>
                  <a:gd name="T11" fmla="*/ 1 h 12"/>
                  <a:gd name="T12" fmla="*/ 11 w 11"/>
                  <a:gd name="T13" fmla="*/ 7 h 12"/>
                  <a:gd name="T14" fmla="*/ 11 w 11"/>
                  <a:gd name="T15" fmla="*/ 7 h 12"/>
                  <a:gd name="T16" fmla="*/ 9 w 11"/>
                  <a:gd name="T17" fmla="*/ 10 h 12"/>
                  <a:gd name="T18" fmla="*/ 5 w 11"/>
                  <a:gd name="T19" fmla="*/ 12 h 12"/>
                  <a:gd name="T20" fmla="*/ 5 w 11"/>
                  <a:gd name="T21" fmla="*/ 12 h 12"/>
                  <a:gd name="T22" fmla="*/ 2 w 11"/>
                  <a:gd name="T23" fmla="*/ 10 h 12"/>
                  <a:gd name="T24" fmla="*/ 0 w 11"/>
                  <a:gd name="T25" fmla="*/ 7 h 12"/>
                  <a:gd name="T26" fmla="*/ 0 w 11"/>
                  <a:gd name="T27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2">
                    <a:moveTo>
                      <a:pt x="0" y="7"/>
                    </a:moveTo>
                    <a:lnTo>
                      <a:pt x="0" y="7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7"/>
                    </a:lnTo>
                    <a:lnTo>
                      <a:pt x="11" y="7"/>
                    </a:lnTo>
                    <a:lnTo>
                      <a:pt x="9" y="10"/>
                    </a:lnTo>
                    <a:lnTo>
                      <a:pt x="5" y="12"/>
                    </a:lnTo>
                    <a:lnTo>
                      <a:pt x="5" y="12"/>
                    </a:lnTo>
                    <a:lnTo>
                      <a:pt x="2" y="10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5" name="Rectangle 587"/>
              <p:cNvSpPr>
                <a:spLocks noChangeArrowheads="1"/>
              </p:cNvSpPr>
              <p:nvPr/>
            </p:nvSpPr>
            <p:spPr bwMode="auto">
              <a:xfrm>
                <a:off x="3112" y="1996"/>
                <a:ext cx="92" cy="2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6" name="Rectangle 588"/>
              <p:cNvSpPr>
                <a:spLocks noChangeArrowheads="1"/>
              </p:cNvSpPr>
              <p:nvPr/>
            </p:nvSpPr>
            <p:spPr bwMode="auto">
              <a:xfrm>
                <a:off x="3116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7" name="Rectangle 589"/>
              <p:cNvSpPr>
                <a:spLocks noChangeArrowheads="1"/>
              </p:cNvSpPr>
              <p:nvPr/>
            </p:nvSpPr>
            <p:spPr bwMode="auto">
              <a:xfrm>
                <a:off x="3121" y="200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8" name="Rectangle 590"/>
              <p:cNvSpPr>
                <a:spLocks noChangeArrowheads="1"/>
              </p:cNvSpPr>
              <p:nvPr/>
            </p:nvSpPr>
            <p:spPr bwMode="auto">
              <a:xfrm>
                <a:off x="3127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9" name="Rectangle 591"/>
              <p:cNvSpPr>
                <a:spLocks noChangeArrowheads="1"/>
              </p:cNvSpPr>
              <p:nvPr/>
            </p:nvSpPr>
            <p:spPr bwMode="auto">
              <a:xfrm>
                <a:off x="313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0" name="Rectangle 592"/>
              <p:cNvSpPr>
                <a:spLocks noChangeArrowheads="1"/>
              </p:cNvSpPr>
              <p:nvPr/>
            </p:nvSpPr>
            <p:spPr bwMode="auto">
              <a:xfrm>
                <a:off x="3136" y="200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1" name="Rectangle 593"/>
              <p:cNvSpPr>
                <a:spLocks noChangeArrowheads="1"/>
              </p:cNvSpPr>
              <p:nvPr/>
            </p:nvSpPr>
            <p:spPr bwMode="auto">
              <a:xfrm>
                <a:off x="3141" y="200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2" name="Freeform 594"/>
              <p:cNvSpPr>
                <a:spLocks/>
              </p:cNvSpPr>
              <p:nvPr/>
            </p:nvSpPr>
            <p:spPr bwMode="auto">
              <a:xfrm>
                <a:off x="3190" y="2006"/>
                <a:ext cx="6" cy="6"/>
              </a:xfrm>
              <a:custGeom>
                <a:avLst/>
                <a:gdLst>
                  <a:gd name="T0" fmla="*/ 0 w 11"/>
                  <a:gd name="T1" fmla="*/ 5 h 10"/>
                  <a:gd name="T2" fmla="*/ 0 w 11"/>
                  <a:gd name="T3" fmla="*/ 5 h 10"/>
                  <a:gd name="T4" fmla="*/ 2 w 11"/>
                  <a:gd name="T5" fmla="*/ 1 h 10"/>
                  <a:gd name="T6" fmla="*/ 5 w 11"/>
                  <a:gd name="T7" fmla="*/ 0 h 10"/>
                  <a:gd name="T8" fmla="*/ 5 w 11"/>
                  <a:gd name="T9" fmla="*/ 0 h 10"/>
                  <a:gd name="T10" fmla="*/ 9 w 11"/>
                  <a:gd name="T11" fmla="*/ 1 h 10"/>
                  <a:gd name="T12" fmla="*/ 11 w 11"/>
                  <a:gd name="T13" fmla="*/ 5 h 10"/>
                  <a:gd name="T14" fmla="*/ 11 w 11"/>
                  <a:gd name="T15" fmla="*/ 5 h 10"/>
                  <a:gd name="T16" fmla="*/ 9 w 11"/>
                  <a:gd name="T17" fmla="*/ 9 h 10"/>
                  <a:gd name="T18" fmla="*/ 5 w 11"/>
                  <a:gd name="T19" fmla="*/ 10 h 10"/>
                  <a:gd name="T20" fmla="*/ 5 w 11"/>
                  <a:gd name="T21" fmla="*/ 10 h 10"/>
                  <a:gd name="T22" fmla="*/ 2 w 11"/>
                  <a:gd name="T23" fmla="*/ 9 h 10"/>
                  <a:gd name="T24" fmla="*/ 0 w 11"/>
                  <a:gd name="T25" fmla="*/ 5 h 10"/>
                  <a:gd name="T26" fmla="*/ 0 w 11"/>
                  <a:gd name="T2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10">
                    <a:moveTo>
                      <a:pt x="0" y="5"/>
                    </a:moveTo>
                    <a:lnTo>
                      <a:pt x="0" y="5"/>
                    </a:lnTo>
                    <a:lnTo>
                      <a:pt x="2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1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9"/>
                    </a:lnTo>
                    <a:lnTo>
                      <a:pt x="5" y="10"/>
                    </a:lnTo>
                    <a:lnTo>
                      <a:pt x="5" y="10"/>
                    </a:lnTo>
                    <a:lnTo>
                      <a:pt x="2" y="9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3" name="Rectangle 595"/>
              <p:cNvSpPr>
                <a:spLocks noChangeArrowheads="1"/>
              </p:cNvSpPr>
              <p:nvPr/>
            </p:nvSpPr>
            <p:spPr bwMode="auto">
              <a:xfrm>
                <a:off x="3112" y="2028"/>
                <a:ext cx="92" cy="23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4" name="Rectangle 596"/>
              <p:cNvSpPr>
                <a:spLocks noChangeArrowheads="1"/>
              </p:cNvSpPr>
              <p:nvPr/>
            </p:nvSpPr>
            <p:spPr bwMode="auto">
              <a:xfrm>
                <a:off x="3116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5" name="Rectangle 597"/>
              <p:cNvSpPr>
                <a:spLocks noChangeArrowheads="1"/>
              </p:cNvSpPr>
              <p:nvPr/>
            </p:nvSpPr>
            <p:spPr bwMode="auto">
              <a:xfrm>
                <a:off x="3121" y="2031"/>
                <a:ext cx="4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6" name="Rectangle 598"/>
              <p:cNvSpPr>
                <a:spLocks noChangeArrowheads="1"/>
              </p:cNvSpPr>
              <p:nvPr/>
            </p:nvSpPr>
            <p:spPr bwMode="auto">
              <a:xfrm>
                <a:off x="3127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7" name="Rectangle 599"/>
              <p:cNvSpPr>
                <a:spLocks noChangeArrowheads="1"/>
              </p:cNvSpPr>
              <p:nvPr/>
            </p:nvSpPr>
            <p:spPr bwMode="auto">
              <a:xfrm>
                <a:off x="313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8" name="Rectangle 600"/>
              <p:cNvSpPr>
                <a:spLocks noChangeArrowheads="1"/>
              </p:cNvSpPr>
              <p:nvPr/>
            </p:nvSpPr>
            <p:spPr bwMode="auto">
              <a:xfrm>
                <a:off x="3136" y="2031"/>
                <a:ext cx="2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9" name="Rectangle 601"/>
              <p:cNvSpPr>
                <a:spLocks noChangeArrowheads="1"/>
              </p:cNvSpPr>
              <p:nvPr/>
            </p:nvSpPr>
            <p:spPr bwMode="auto">
              <a:xfrm>
                <a:off x="3141" y="2031"/>
                <a:ext cx="3" cy="1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0" name="Freeform 602"/>
              <p:cNvSpPr>
                <a:spLocks/>
              </p:cNvSpPr>
              <p:nvPr/>
            </p:nvSpPr>
            <p:spPr bwMode="auto">
              <a:xfrm>
                <a:off x="3190" y="2036"/>
                <a:ext cx="6" cy="4"/>
              </a:xfrm>
              <a:custGeom>
                <a:avLst/>
                <a:gdLst>
                  <a:gd name="T0" fmla="*/ 0 w 11"/>
                  <a:gd name="T1" fmla="*/ 5 h 9"/>
                  <a:gd name="T2" fmla="*/ 0 w 11"/>
                  <a:gd name="T3" fmla="*/ 5 h 9"/>
                  <a:gd name="T4" fmla="*/ 2 w 11"/>
                  <a:gd name="T5" fmla="*/ 2 h 9"/>
                  <a:gd name="T6" fmla="*/ 5 w 11"/>
                  <a:gd name="T7" fmla="*/ 0 h 9"/>
                  <a:gd name="T8" fmla="*/ 5 w 11"/>
                  <a:gd name="T9" fmla="*/ 0 h 9"/>
                  <a:gd name="T10" fmla="*/ 9 w 11"/>
                  <a:gd name="T11" fmla="*/ 2 h 9"/>
                  <a:gd name="T12" fmla="*/ 11 w 11"/>
                  <a:gd name="T13" fmla="*/ 5 h 9"/>
                  <a:gd name="T14" fmla="*/ 11 w 11"/>
                  <a:gd name="T15" fmla="*/ 5 h 9"/>
                  <a:gd name="T16" fmla="*/ 9 w 11"/>
                  <a:gd name="T17" fmla="*/ 7 h 9"/>
                  <a:gd name="T18" fmla="*/ 5 w 11"/>
                  <a:gd name="T19" fmla="*/ 9 h 9"/>
                  <a:gd name="T20" fmla="*/ 5 w 11"/>
                  <a:gd name="T21" fmla="*/ 9 h 9"/>
                  <a:gd name="T22" fmla="*/ 2 w 11"/>
                  <a:gd name="T23" fmla="*/ 7 h 9"/>
                  <a:gd name="T24" fmla="*/ 0 w 11"/>
                  <a:gd name="T25" fmla="*/ 5 h 9"/>
                  <a:gd name="T26" fmla="*/ 0 w 11"/>
                  <a:gd name="T2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" h="9">
                    <a:moveTo>
                      <a:pt x="0" y="5"/>
                    </a:moveTo>
                    <a:lnTo>
                      <a:pt x="0" y="5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1" y="5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5" y="9"/>
                    </a:lnTo>
                    <a:lnTo>
                      <a:pt x="2" y="7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1" name="Rectangle 603"/>
              <p:cNvSpPr>
                <a:spLocks noChangeArrowheads="1"/>
              </p:cNvSpPr>
              <p:nvPr/>
            </p:nvSpPr>
            <p:spPr bwMode="auto">
              <a:xfrm>
                <a:off x="3112" y="2057"/>
                <a:ext cx="92" cy="24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2" name="Rectangle 604"/>
              <p:cNvSpPr>
                <a:spLocks noChangeArrowheads="1"/>
              </p:cNvSpPr>
              <p:nvPr/>
            </p:nvSpPr>
            <p:spPr bwMode="auto">
              <a:xfrm>
                <a:off x="3116" y="2060"/>
                <a:ext cx="3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3" name="Rectangle 605"/>
              <p:cNvSpPr>
                <a:spLocks noChangeArrowheads="1"/>
              </p:cNvSpPr>
              <p:nvPr/>
            </p:nvSpPr>
            <p:spPr bwMode="auto">
              <a:xfrm>
                <a:off x="3121" y="2060"/>
                <a:ext cx="4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4" name="Rectangle 606"/>
              <p:cNvSpPr>
                <a:spLocks noChangeArrowheads="1"/>
              </p:cNvSpPr>
              <p:nvPr/>
            </p:nvSpPr>
            <p:spPr bwMode="auto">
              <a:xfrm>
                <a:off x="3127" y="2060"/>
                <a:ext cx="2" cy="1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57" name="Rectangle 608"/>
            <p:cNvSpPr>
              <a:spLocks noChangeArrowheads="1"/>
            </p:cNvSpPr>
            <p:nvPr/>
          </p:nvSpPr>
          <p:spPr bwMode="auto">
            <a:xfrm>
              <a:off x="490855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Rectangle 609"/>
            <p:cNvSpPr>
              <a:spLocks noChangeArrowheads="1"/>
            </p:cNvSpPr>
            <p:nvPr/>
          </p:nvSpPr>
          <p:spPr bwMode="auto">
            <a:xfrm>
              <a:off x="4916487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Rectangle 610"/>
            <p:cNvSpPr>
              <a:spLocks noChangeArrowheads="1"/>
            </p:cNvSpPr>
            <p:nvPr/>
          </p:nvSpPr>
          <p:spPr bwMode="auto">
            <a:xfrm>
              <a:off x="4924425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611"/>
            <p:cNvSpPr>
              <a:spLocks/>
            </p:cNvSpPr>
            <p:nvPr/>
          </p:nvSpPr>
          <p:spPr bwMode="auto">
            <a:xfrm>
              <a:off x="5002212" y="3652838"/>
              <a:ext cx="9525" cy="9525"/>
            </a:xfrm>
            <a:custGeom>
              <a:avLst/>
              <a:gdLst>
                <a:gd name="T0" fmla="*/ 0 w 11"/>
                <a:gd name="T1" fmla="*/ 6 h 13"/>
                <a:gd name="T2" fmla="*/ 0 w 11"/>
                <a:gd name="T3" fmla="*/ 6 h 13"/>
                <a:gd name="T4" fmla="*/ 2 w 11"/>
                <a:gd name="T5" fmla="*/ 2 h 13"/>
                <a:gd name="T6" fmla="*/ 5 w 11"/>
                <a:gd name="T7" fmla="*/ 0 h 13"/>
                <a:gd name="T8" fmla="*/ 5 w 11"/>
                <a:gd name="T9" fmla="*/ 0 h 13"/>
                <a:gd name="T10" fmla="*/ 9 w 11"/>
                <a:gd name="T11" fmla="*/ 2 h 13"/>
                <a:gd name="T12" fmla="*/ 11 w 11"/>
                <a:gd name="T13" fmla="*/ 6 h 13"/>
                <a:gd name="T14" fmla="*/ 11 w 11"/>
                <a:gd name="T15" fmla="*/ 6 h 13"/>
                <a:gd name="T16" fmla="*/ 9 w 11"/>
                <a:gd name="T17" fmla="*/ 11 h 13"/>
                <a:gd name="T18" fmla="*/ 5 w 11"/>
                <a:gd name="T19" fmla="*/ 13 h 13"/>
                <a:gd name="T20" fmla="*/ 5 w 11"/>
                <a:gd name="T21" fmla="*/ 13 h 13"/>
                <a:gd name="T22" fmla="*/ 2 w 11"/>
                <a:gd name="T23" fmla="*/ 11 h 13"/>
                <a:gd name="T24" fmla="*/ 0 w 11"/>
                <a:gd name="T25" fmla="*/ 6 h 13"/>
                <a:gd name="T26" fmla="*/ 0 w 11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Rectangle 612"/>
            <p:cNvSpPr>
              <a:spLocks noChangeArrowheads="1"/>
            </p:cNvSpPr>
            <p:nvPr/>
          </p:nvSpPr>
          <p:spPr bwMode="auto">
            <a:xfrm>
              <a:off x="4878387" y="3686176"/>
              <a:ext cx="146050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Rectangle 613"/>
            <p:cNvSpPr>
              <a:spLocks noChangeArrowheads="1"/>
            </p:cNvSpPr>
            <p:nvPr/>
          </p:nvSpPr>
          <p:spPr bwMode="auto">
            <a:xfrm>
              <a:off x="4884737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Rectangle 614"/>
            <p:cNvSpPr>
              <a:spLocks noChangeArrowheads="1"/>
            </p:cNvSpPr>
            <p:nvPr/>
          </p:nvSpPr>
          <p:spPr bwMode="auto">
            <a:xfrm>
              <a:off x="4892675" y="3692526"/>
              <a:ext cx="6350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Rectangle 615"/>
            <p:cNvSpPr>
              <a:spLocks noChangeArrowheads="1"/>
            </p:cNvSpPr>
            <p:nvPr/>
          </p:nvSpPr>
          <p:spPr bwMode="auto">
            <a:xfrm>
              <a:off x="4902200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Rectangle 616"/>
            <p:cNvSpPr>
              <a:spLocks noChangeArrowheads="1"/>
            </p:cNvSpPr>
            <p:nvPr/>
          </p:nvSpPr>
          <p:spPr bwMode="auto">
            <a:xfrm>
              <a:off x="490855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Rectangle 617"/>
            <p:cNvSpPr>
              <a:spLocks noChangeArrowheads="1"/>
            </p:cNvSpPr>
            <p:nvPr/>
          </p:nvSpPr>
          <p:spPr bwMode="auto">
            <a:xfrm>
              <a:off x="4916487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Rectangle 618"/>
            <p:cNvSpPr>
              <a:spLocks noChangeArrowheads="1"/>
            </p:cNvSpPr>
            <p:nvPr/>
          </p:nvSpPr>
          <p:spPr bwMode="auto">
            <a:xfrm>
              <a:off x="4924425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619"/>
            <p:cNvSpPr>
              <a:spLocks/>
            </p:cNvSpPr>
            <p:nvPr/>
          </p:nvSpPr>
          <p:spPr bwMode="auto">
            <a:xfrm>
              <a:off x="5002212" y="3700463"/>
              <a:ext cx="9525" cy="9525"/>
            </a:xfrm>
            <a:custGeom>
              <a:avLst/>
              <a:gdLst>
                <a:gd name="T0" fmla="*/ 0 w 11"/>
                <a:gd name="T1" fmla="*/ 6 h 11"/>
                <a:gd name="T2" fmla="*/ 0 w 11"/>
                <a:gd name="T3" fmla="*/ 6 h 11"/>
                <a:gd name="T4" fmla="*/ 2 w 11"/>
                <a:gd name="T5" fmla="*/ 2 h 11"/>
                <a:gd name="T6" fmla="*/ 5 w 11"/>
                <a:gd name="T7" fmla="*/ 0 h 11"/>
                <a:gd name="T8" fmla="*/ 5 w 11"/>
                <a:gd name="T9" fmla="*/ 0 h 11"/>
                <a:gd name="T10" fmla="*/ 9 w 11"/>
                <a:gd name="T11" fmla="*/ 2 h 11"/>
                <a:gd name="T12" fmla="*/ 11 w 11"/>
                <a:gd name="T13" fmla="*/ 6 h 11"/>
                <a:gd name="T14" fmla="*/ 11 w 11"/>
                <a:gd name="T15" fmla="*/ 6 h 11"/>
                <a:gd name="T16" fmla="*/ 9 w 11"/>
                <a:gd name="T17" fmla="*/ 9 h 11"/>
                <a:gd name="T18" fmla="*/ 5 w 11"/>
                <a:gd name="T19" fmla="*/ 11 h 11"/>
                <a:gd name="T20" fmla="*/ 5 w 11"/>
                <a:gd name="T21" fmla="*/ 11 h 11"/>
                <a:gd name="T22" fmla="*/ 2 w 11"/>
                <a:gd name="T23" fmla="*/ 9 h 11"/>
                <a:gd name="T24" fmla="*/ 0 w 11"/>
                <a:gd name="T25" fmla="*/ 6 h 11"/>
                <a:gd name="T26" fmla="*/ 0 w 11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Rectangle 620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Rectangle 621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Rectangle 622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Rectangle 623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Rectangle 624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Rectangle 625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Rectangle 626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Rectangle 627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Rectangle 628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629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Rectangle 630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Rectangle 631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Rectangle 632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Rectangle 633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Rectangle 634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Rectangle 635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Rectangle 636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637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Rectangle 638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Rectangle 639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Rectangle 640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Rectangle 641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Rectangle 642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Rectangle 643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Rectangle 644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645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Rectangle 646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Rectangle 647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Rectangle 648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Rectangle 649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Rectangle 650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Rectangle 651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Rectangle 652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653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Rectangle 654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Rectangle 655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Rectangle 656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Rectangle 657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Rectangle 658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Rectangle 659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Rectangle 660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661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Rectangle 662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Rectangle 663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Rectangle 664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Rectangle 665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Rectangle 666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Rectangle 667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Rectangle 668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669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Rectangle 670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Rectangle 671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Rectangle 672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Rectangle 673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Rectangle 674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Rectangle 675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Rectangle 676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677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7" name="Rectangle 678"/>
            <p:cNvSpPr>
              <a:spLocks noChangeArrowheads="1"/>
            </p:cNvSpPr>
            <p:nvPr/>
          </p:nvSpPr>
          <p:spPr bwMode="auto">
            <a:xfrm>
              <a:off x="5080000" y="3367088"/>
              <a:ext cx="204788" cy="425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8" name="Rectangle 679"/>
            <p:cNvSpPr>
              <a:spLocks noChangeArrowheads="1"/>
            </p:cNvSpPr>
            <p:nvPr/>
          </p:nvSpPr>
          <p:spPr bwMode="auto">
            <a:xfrm>
              <a:off x="5099050" y="3387726"/>
              <a:ext cx="165100" cy="3698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Rectangle 680"/>
            <p:cNvSpPr>
              <a:spLocks noChangeArrowheads="1"/>
            </p:cNvSpPr>
            <p:nvPr/>
          </p:nvSpPr>
          <p:spPr bwMode="auto">
            <a:xfrm>
              <a:off x="5108575" y="3400426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Rectangle 681"/>
            <p:cNvSpPr>
              <a:spLocks noChangeArrowheads="1"/>
            </p:cNvSpPr>
            <p:nvPr/>
          </p:nvSpPr>
          <p:spPr bwMode="auto">
            <a:xfrm>
              <a:off x="51149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Rectangle 682"/>
            <p:cNvSpPr>
              <a:spLocks noChangeArrowheads="1"/>
            </p:cNvSpPr>
            <p:nvPr/>
          </p:nvSpPr>
          <p:spPr bwMode="auto">
            <a:xfrm>
              <a:off x="5122862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Rectangle 683"/>
            <p:cNvSpPr>
              <a:spLocks noChangeArrowheads="1"/>
            </p:cNvSpPr>
            <p:nvPr/>
          </p:nvSpPr>
          <p:spPr bwMode="auto">
            <a:xfrm>
              <a:off x="5130800" y="3403601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Rectangle 684"/>
            <p:cNvSpPr>
              <a:spLocks noChangeArrowheads="1"/>
            </p:cNvSpPr>
            <p:nvPr/>
          </p:nvSpPr>
          <p:spPr bwMode="auto">
            <a:xfrm>
              <a:off x="5140325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Rectangle 685"/>
            <p:cNvSpPr>
              <a:spLocks noChangeArrowheads="1"/>
            </p:cNvSpPr>
            <p:nvPr/>
          </p:nvSpPr>
          <p:spPr bwMode="auto">
            <a:xfrm>
              <a:off x="5148262" y="3403601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Rectangle 686"/>
            <p:cNvSpPr>
              <a:spLocks noChangeArrowheads="1"/>
            </p:cNvSpPr>
            <p:nvPr/>
          </p:nvSpPr>
          <p:spPr bwMode="auto">
            <a:xfrm>
              <a:off x="5156200" y="3403601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687"/>
            <p:cNvSpPr>
              <a:spLocks/>
            </p:cNvSpPr>
            <p:nvPr/>
          </p:nvSpPr>
          <p:spPr bwMode="auto">
            <a:xfrm>
              <a:off x="5232400" y="3413126"/>
              <a:ext cx="11113" cy="11113"/>
            </a:xfrm>
            <a:custGeom>
              <a:avLst/>
              <a:gdLst>
                <a:gd name="T0" fmla="*/ 0 w 13"/>
                <a:gd name="T1" fmla="*/ 7 h 15"/>
                <a:gd name="T2" fmla="*/ 0 w 13"/>
                <a:gd name="T3" fmla="*/ 7 h 15"/>
                <a:gd name="T4" fmla="*/ 0 w 13"/>
                <a:gd name="T5" fmla="*/ 6 h 15"/>
                <a:gd name="T6" fmla="*/ 2 w 13"/>
                <a:gd name="T7" fmla="*/ 2 h 15"/>
                <a:gd name="T8" fmla="*/ 4 w 13"/>
                <a:gd name="T9" fmla="*/ 2 h 15"/>
                <a:gd name="T10" fmla="*/ 6 w 13"/>
                <a:gd name="T11" fmla="*/ 0 h 15"/>
                <a:gd name="T12" fmla="*/ 6 w 13"/>
                <a:gd name="T13" fmla="*/ 0 h 15"/>
                <a:gd name="T14" fmla="*/ 9 w 13"/>
                <a:gd name="T15" fmla="*/ 2 h 15"/>
                <a:gd name="T16" fmla="*/ 11 w 13"/>
                <a:gd name="T17" fmla="*/ 2 h 15"/>
                <a:gd name="T18" fmla="*/ 13 w 13"/>
                <a:gd name="T19" fmla="*/ 6 h 15"/>
                <a:gd name="T20" fmla="*/ 13 w 13"/>
                <a:gd name="T21" fmla="*/ 7 h 15"/>
                <a:gd name="T22" fmla="*/ 13 w 13"/>
                <a:gd name="T23" fmla="*/ 7 h 15"/>
                <a:gd name="T24" fmla="*/ 13 w 13"/>
                <a:gd name="T25" fmla="*/ 11 h 15"/>
                <a:gd name="T26" fmla="*/ 11 w 13"/>
                <a:gd name="T27" fmla="*/ 13 h 15"/>
                <a:gd name="T28" fmla="*/ 9 w 13"/>
                <a:gd name="T29" fmla="*/ 15 h 15"/>
                <a:gd name="T30" fmla="*/ 6 w 13"/>
                <a:gd name="T31" fmla="*/ 15 h 15"/>
                <a:gd name="T32" fmla="*/ 6 w 13"/>
                <a:gd name="T33" fmla="*/ 15 h 15"/>
                <a:gd name="T34" fmla="*/ 4 w 13"/>
                <a:gd name="T35" fmla="*/ 15 h 15"/>
                <a:gd name="T36" fmla="*/ 2 w 13"/>
                <a:gd name="T37" fmla="*/ 13 h 15"/>
                <a:gd name="T38" fmla="*/ 0 w 13"/>
                <a:gd name="T39" fmla="*/ 11 h 15"/>
                <a:gd name="T40" fmla="*/ 0 w 13"/>
                <a:gd name="T41" fmla="*/ 7 h 15"/>
                <a:gd name="T42" fmla="*/ 0 w 13"/>
                <a:gd name="T4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15">
                  <a:moveTo>
                    <a:pt x="0" y="7"/>
                  </a:moveTo>
                  <a:lnTo>
                    <a:pt x="0" y="7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5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Rectangle 688"/>
            <p:cNvSpPr>
              <a:spLocks noChangeArrowheads="1"/>
            </p:cNvSpPr>
            <p:nvPr/>
          </p:nvSpPr>
          <p:spPr bwMode="auto">
            <a:xfrm>
              <a:off x="5108575" y="3444876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Rectangle 689"/>
            <p:cNvSpPr>
              <a:spLocks noChangeArrowheads="1"/>
            </p:cNvSpPr>
            <p:nvPr/>
          </p:nvSpPr>
          <p:spPr bwMode="auto">
            <a:xfrm>
              <a:off x="51149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Rectangle 690"/>
            <p:cNvSpPr>
              <a:spLocks noChangeArrowheads="1"/>
            </p:cNvSpPr>
            <p:nvPr/>
          </p:nvSpPr>
          <p:spPr bwMode="auto">
            <a:xfrm>
              <a:off x="5122862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Rectangle 691"/>
            <p:cNvSpPr>
              <a:spLocks noChangeArrowheads="1"/>
            </p:cNvSpPr>
            <p:nvPr/>
          </p:nvSpPr>
          <p:spPr bwMode="auto">
            <a:xfrm>
              <a:off x="5130800" y="34512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Rectangle 692"/>
            <p:cNvSpPr>
              <a:spLocks noChangeArrowheads="1"/>
            </p:cNvSpPr>
            <p:nvPr/>
          </p:nvSpPr>
          <p:spPr bwMode="auto">
            <a:xfrm>
              <a:off x="5140325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Rectangle 693"/>
            <p:cNvSpPr>
              <a:spLocks noChangeArrowheads="1"/>
            </p:cNvSpPr>
            <p:nvPr/>
          </p:nvSpPr>
          <p:spPr bwMode="auto">
            <a:xfrm>
              <a:off x="5148262" y="34512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Rectangle 694"/>
            <p:cNvSpPr>
              <a:spLocks noChangeArrowheads="1"/>
            </p:cNvSpPr>
            <p:nvPr/>
          </p:nvSpPr>
          <p:spPr bwMode="auto">
            <a:xfrm>
              <a:off x="5156200" y="34512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695"/>
            <p:cNvSpPr>
              <a:spLocks/>
            </p:cNvSpPr>
            <p:nvPr/>
          </p:nvSpPr>
          <p:spPr bwMode="auto">
            <a:xfrm>
              <a:off x="5232400" y="3460751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Rectangle 696"/>
            <p:cNvSpPr>
              <a:spLocks noChangeArrowheads="1"/>
            </p:cNvSpPr>
            <p:nvPr/>
          </p:nvSpPr>
          <p:spPr bwMode="auto">
            <a:xfrm>
              <a:off x="5108575" y="34956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Rectangle 697"/>
            <p:cNvSpPr>
              <a:spLocks noChangeArrowheads="1"/>
            </p:cNvSpPr>
            <p:nvPr/>
          </p:nvSpPr>
          <p:spPr bwMode="auto">
            <a:xfrm>
              <a:off x="51149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Rectangle 698"/>
            <p:cNvSpPr>
              <a:spLocks noChangeArrowheads="1"/>
            </p:cNvSpPr>
            <p:nvPr/>
          </p:nvSpPr>
          <p:spPr bwMode="auto">
            <a:xfrm>
              <a:off x="5122862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Rectangle 699"/>
            <p:cNvSpPr>
              <a:spLocks noChangeArrowheads="1"/>
            </p:cNvSpPr>
            <p:nvPr/>
          </p:nvSpPr>
          <p:spPr bwMode="auto">
            <a:xfrm>
              <a:off x="5130800" y="3500438"/>
              <a:ext cx="4763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Rectangle 700"/>
            <p:cNvSpPr>
              <a:spLocks noChangeArrowheads="1"/>
            </p:cNvSpPr>
            <p:nvPr/>
          </p:nvSpPr>
          <p:spPr bwMode="auto">
            <a:xfrm>
              <a:off x="5140325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Rectangle 701"/>
            <p:cNvSpPr>
              <a:spLocks noChangeArrowheads="1"/>
            </p:cNvSpPr>
            <p:nvPr/>
          </p:nvSpPr>
          <p:spPr bwMode="auto">
            <a:xfrm>
              <a:off x="5148262" y="3500438"/>
              <a:ext cx="3175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Rectangle 702"/>
            <p:cNvSpPr>
              <a:spLocks noChangeArrowheads="1"/>
            </p:cNvSpPr>
            <p:nvPr/>
          </p:nvSpPr>
          <p:spPr bwMode="auto">
            <a:xfrm>
              <a:off x="5156200" y="3500438"/>
              <a:ext cx="1588" cy="2698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703"/>
            <p:cNvSpPr>
              <a:spLocks/>
            </p:cNvSpPr>
            <p:nvPr/>
          </p:nvSpPr>
          <p:spPr bwMode="auto">
            <a:xfrm>
              <a:off x="5232400" y="3508376"/>
              <a:ext cx="11113" cy="9525"/>
            </a:xfrm>
            <a:custGeom>
              <a:avLst/>
              <a:gdLst>
                <a:gd name="T0" fmla="*/ 0 w 13"/>
                <a:gd name="T1" fmla="*/ 7 h 12"/>
                <a:gd name="T2" fmla="*/ 0 w 13"/>
                <a:gd name="T3" fmla="*/ 7 h 12"/>
                <a:gd name="T4" fmla="*/ 2 w 13"/>
                <a:gd name="T5" fmla="*/ 1 h 12"/>
                <a:gd name="T6" fmla="*/ 6 w 13"/>
                <a:gd name="T7" fmla="*/ 0 h 12"/>
                <a:gd name="T8" fmla="*/ 6 w 13"/>
                <a:gd name="T9" fmla="*/ 0 h 12"/>
                <a:gd name="T10" fmla="*/ 11 w 13"/>
                <a:gd name="T11" fmla="*/ 1 h 12"/>
                <a:gd name="T12" fmla="*/ 13 w 13"/>
                <a:gd name="T13" fmla="*/ 7 h 12"/>
                <a:gd name="T14" fmla="*/ 13 w 13"/>
                <a:gd name="T15" fmla="*/ 7 h 12"/>
                <a:gd name="T16" fmla="*/ 11 w 13"/>
                <a:gd name="T17" fmla="*/ 10 h 12"/>
                <a:gd name="T18" fmla="*/ 6 w 13"/>
                <a:gd name="T19" fmla="*/ 12 h 12"/>
                <a:gd name="T20" fmla="*/ 6 w 13"/>
                <a:gd name="T21" fmla="*/ 12 h 12"/>
                <a:gd name="T22" fmla="*/ 2 w 13"/>
                <a:gd name="T23" fmla="*/ 10 h 12"/>
                <a:gd name="T24" fmla="*/ 0 w 13"/>
                <a:gd name="T25" fmla="*/ 7 h 12"/>
                <a:gd name="T26" fmla="*/ 0 w 13"/>
                <a:gd name="T2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2">
                  <a:moveTo>
                    <a:pt x="0" y="7"/>
                  </a:moveTo>
                  <a:lnTo>
                    <a:pt x="0" y="7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Rectangle 704"/>
            <p:cNvSpPr>
              <a:spLocks noChangeArrowheads="1"/>
            </p:cNvSpPr>
            <p:nvPr/>
          </p:nvSpPr>
          <p:spPr bwMode="auto">
            <a:xfrm>
              <a:off x="5108575" y="3541713"/>
              <a:ext cx="147638" cy="396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Rectangle 705"/>
            <p:cNvSpPr>
              <a:spLocks noChangeArrowheads="1"/>
            </p:cNvSpPr>
            <p:nvPr/>
          </p:nvSpPr>
          <p:spPr bwMode="auto">
            <a:xfrm>
              <a:off x="51149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Rectangle 706"/>
            <p:cNvSpPr>
              <a:spLocks noChangeArrowheads="1"/>
            </p:cNvSpPr>
            <p:nvPr/>
          </p:nvSpPr>
          <p:spPr bwMode="auto">
            <a:xfrm>
              <a:off x="5122862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Rectangle 707"/>
            <p:cNvSpPr>
              <a:spLocks noChangeArrowheads="1"/>
            </p:cNvSpPr>
            <p:nvPr/>
          </p:nvSpPr>
          <p:spPr bwMode="auto">
            <a:xfrm>
              <a:off x="5130800" y="354806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Rectangle 708"/>
            <p:cNvSpPr>
              <a:spLocks noChangeArrowheads="1"/>
            </p:cNvSpPr>
            <p:nvPr/>
          </p:nvSpPr>
          <p:spPr bwMode="auto">
            <a:xfrm>
              <a:off x="5140325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Rectangle 709"/>
            <p:cNvSpPr>
              <a:spLocks noChangeArrowheads="1"/>
            </p:cNvSpPr>
            <p:nvPr/>
          </p:nvSpPr>
          <p:spPr bwMode="auto">
            <a:xfrm>
              <a:off x="5148262" y="354806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Rectangle 710"/>
            <p:cNvSpPr>
              <a:spLocks noChangeArrowheads="1"/>
            </p:cNvSpPr>
            <p:nvPr/>
          </p:nvSpPr>
          <p:spPr bwMode="auto">
            <a:xfrm>
              <a:off x="5156200" y="354806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711"/>
            <p:cNvSpPr>
              <a:spLocks/>
            </p:cNvSpPr>
            <p:nvPr/>
          </p:nvSpPr>
          <p:spPr bwMode="auto">
            <a:xfrm>
              <a:off x="5232400" y="3557588"/>
              <a:ext cx="11113" cy="9525"/>
            </a:xfrm>
            <a:custGeom>
              <a:avLst/>
              <a:gdLst>
                <a:gd name="T0" fmla="*/ 0 w 13"/>
                <a:gd name="T1" fmla="*/ 5 h 10"/>
                <a:gd name="T2" fmla="*/ 0 w 13"/>
                <a:gd name="T3" fmla="*/ 5 h 10"/>
                <a:gd name="T4" fmla="*/ 2 w 13"/>
                <a:gd name="T5" fmla="*/ 1 h 10"/>
                <a:gd name="T6" fmla="*/ 6 w 13"/>
                <a:gd name="T7" fmla="*/ 0 h 10"/>
                <a:gd name="T8" fmla="*/ 6 w 13"/>
                <a:gd name="T9" fmla="*/ 0 h 10"/>
                <a:gd name="T10" fmla="*/ 11 w 13"/>
                <a:gd name="T11" fmla="*/ 1 h 10"/>
                <a:gd name="T12" fmla="*/ 13 w 13"/>
                <a:gd name="T13" fmla="*/ 5 h 10"/>
                <a:gd name="T14" fmla="*/ 13 w 13"/>
                <a:gd name="T15" fmla="*/ 5 h 10"/>
                <a:gd name="T16" fmla="*/ 11 w 13"/>
                <a:gd name="T17" fmla="*/ 9 h 10"/>
                <a:gd name="T18" fmla="*/ 6 w 13"/>
                <a:gd name="T19" fmla="*/ 10 h 10"/>
                <a:gd name="T20" fmla="*/ 6 w 13"/>
                <a:gd name="T21" fmla="*/ 10 h 10"/>
                <a:gd name="T22" fmla="*/ 2 w 13"/>
                <a:gd name="T23" fmla="*/ 9 h 10"/>
                <a:gd name="T24" fmla="*/ 0 w 13"/>
                <a:gd name="T25" fmla="*/ 5 h 10"/>
                <a:gd name="T26" fmla="*/ 0 w 13"/>
                <a:gd name="T2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0">
                  <a:moveTo>
                    <a:pt x="0" y="5"/>
                  </a:moveTo>
                  <a:lnTo>
                    <a:pt x="0" y="5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9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9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Rectangle 712"/>
            <p:cNvSpPr>
              <a:spLocks noChangeArrowheads="1"/>
            </p:cNvSpPr>
            <p:nvPr/>
          </p:nvSpPr>
          <p:spPr bwMode="auto">
            <a:xfrm>
              <a:off x="5108575" y="3592513"/>
              <a:ext cx="147638" cy="365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Rectangle 713"/>
            <p:cNvSpPr>
              <a:spLocks noChangeArrowheads="1"/>
            </p:cNvSpPr>
            <p:nvPr/>
          </p:nvSpPr>
          <p:spPr bwMode="auto">
            <a:xfrm>
              <a:off x="51149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Rectangle 714"/>
            <p:cNvSpPr>
              <a:spLocks noChangeArrowheads="1"/>
            </p:cNvSpPr>
            <p:nvPr/>
          </p:nvSpPr>
          <p:spPr bwMode="auto">
            <a:xfrm>
              <a:off x="5122862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Rectangle 715"/>
            <p:cNvSpPr>
              <a:spLocks noChangeArrowheads="1"/>
            </p:cNvSpPr>
            <p:nvPr/>
          </p:nvSpPr>
          <p:spPr bwMode="auto">
            <a:xfrm>
              <a:off x="5130800" y="3597276"/>
              <a:ext cx="4763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Rectangle 716"/>
            <p:cNvSpPr>
              <a:spLocks noChangeArrowheads="1"/>
            </p:cNvSpPr>
            <p:nvPr/>
          </p:nvSpPr>
          <p:spPr bwMode="auto">
            <a:xfrm>
              <a:off x="5140325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Rectangle 717"/>
            <p:cNvSpPr>
              <a:spLocks noChangeArrowheads="1"/>
            </p:cNvSpPr>
            <p:nvPr/>
          </p:nvSpPr>
          <p:spPr bwMode="auto">
            <a:xfrm>
              <a:off x="5148262" y="3597276"/>
              <a:ext cx="3175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Rectangle 718"/>
            <p:cNvSpPr>
              <a:spLocks noChangeArrowheads="1"/>
            </p:cNvSpPr>
            <p:nvPr/>
          </p:nvSpPr>
          <p:spPr bwMode="auto">
            <a:xfrm>
              <a:off x="5156200" y="3597276"/>
              <a:ext cx="1588" cy="2381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719"/>
            <p:cNvSpPr>
              <a:spLocks/>
            </p:cNvSpPr>
            <p:nvPr/>
          </p:nvSpPr>
          <p:spPr bwMode="auto">
            <a:xfrm>
              <a:off x="5232400" y="3605213"/>
              <a:ext cx="11113" cy="6350"/>
            </a:xfrm>
            <a:custGeom>
              <a:avLst/>
              <a:gdLst>
                <a:gd name="T0" fmla="*/ 0 w 13"/>
                <a:gd name="T1" fmla="*/ 5 h 9"/>
                <a:gd name="T2" fmla="*/ 0 w 13"/>
                <a:gd name="T3" fmla="*/ 5 h 9"/>
                <a:gd name="T4" fmla="*/ 2 w 13"/>
                <a:gd name="T5" fmla="*/ 2 h 9"/>
                <a:gd name="T6" fmla="*/ 6 w 13"/>
                <a:gd name="T7" fmla="*/ 0 h 9"/>
                <a:gd name="T8" fmla="*/ 6 w 13"/>
                <a:gd name="T9" fmla="*/ 0 h 9"/>
                <a:gd name="T10" fmla="*/ 11 w 13"/>
                <a:gd name="T11" fmla="*/ 2 h 9"/>
                <a:gd name="T12" fmla="*/ 13 w 13"/>
                <a:gd name="T13" fmla="*/ 5 h 9"/>
                <a:gd name="T14" fmla="*/ 13 w 13"/>
                <a:gd name="T15" fmla="*/ 5 h 9"/>
                <a:gd name="T16" fmla="*/ 11 w 13"/>
                <a:gd name="T17" fmla="*/ 7 h 9"/>
                <a:gd name="T18" fmla="*/ 6 w 13"/>
                <a:gd name="T19" fmla="*/ 9 h 9"/>
                <a:gd name="T20" fmla="*/ 6 w 13"/>
                <a:gd name="T21" fmla="*/ 9 h 9"/>
                <a:gd name="T22" fmla="*/ 2 w 13"/>
                <a:gd name="T23" fmla="*/ 7 h 9"/>
                <a:gd name="T24" fmla="*/ 0 w 13"/>
                <a:gd name="T25" fmla="*/ 5 h 9"/>
                <a:gd name="T26" fmla="*/ 0 w 13"/>
                <a:gd name="T2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9">
                  <a:moveTo>
                    <a:pt x="0" y="5"/>
                  </a:move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1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Rectangle 720"/>
            <p:cNvSpPr>
              <a:spLocks noChangeArrowheads="1"/>
            </p:cNvSpPr>
            <p:nvPr/>
          </p:nvSpPr>
          <p:spPr bwMode="auto">
            <a:xfrm>
              <a:off x="5108575" y="3638551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Rectangle 721"/>
            <p:cNvSpPr>
              <a:spLocks noChangeArrowheads="1"/>
            </p:cNvSpPr>
            <p:nvPr/>
          </p:nvSpPr>
          <p:spPr bwMode="auto">
            <a:xfrm>
              <a:off x="51149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Rectangle 722"/>
            <p:cNvSpPr>
              <a:spLocks noChangeArrowheads="1"/>
            </p:cNvSpPr>
            <p:nvPr/>
          </p:nvSpPr>
          <p:spPr bwMode="auto">
            <a:xfrm>
              <a:off x="5122862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Rectangle 723"/>
            <p:cNvSpPr>
              <a:spLocks noChangeArrowheads="1"/>
            </p:cNvSpPr>
            <p:nvPr/>
          </p:nvSpPr>
          <p:spPr bwMode="auto">
            <a:xfrm>
              <a:off x="5130800" y="3643313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Rectangle 724"/>
            <p:cNvSpPr>
              <a:spLocks noChangeArrowheads="1"/>
            </p:cNvSpPr>
            <p:nvPr/>
          </p:nvSpPr>
          <p:spPr bwMode="auto">
            <a:xfrm>
              <a:off x="5140325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Rectangle 725"/>
            <p:cNvSpPr>
              <a:spLocks noChangeArrowheads="1"/>
            </p:cNvSpPr>
            <p:nvPr/>
          </p:nvSpPr>
          <p:spPr bwMode="auto">
            <a:xfrm>
              <a:off x="5148262" y="3643313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Rectangle 726"/>
            <p:cNvSpPr>
              <a:spLocks noChangeArrowheads="1"/>
            </p:cNvSpPr>
            <p:nvPr/>
          </p:nvSpPr>
          <p:spPr bwMode="auto">
            <a:xfrm>
              <a:off x="5156200" y="3643313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727"/>
            <p:cNvSpPr>
              <a:spLocks/>
            </p:cNvSpPr>
            <p:nvPr/>
          </p:nvSpPr>
          <p:spPr bwMode="auto">
            <a:xfrm>
              <a:off x="5232400" y="3652838"/>
              <a:ext cx="11113" cy="9525"/>
            </a:xfrm>
            <a:custGeom>
              <a:avLst/>
              <a:gdLst>
                <a:gd name="T0" fmla="*/ 0 w 13"/>
                <a:gd name="T1" fmla="*/ 6 h 13"/>
                <a:gd name="T2" fmla="*/ 0 w 13"/>
                <a:gd name="T3" fmla="*/ 6 h 13"/>
                <a:gd name="T4" fmla="*/ 2 w 13"/>
                <a:gd name="T5" fmla="*/ 2 h 13"/>
                <a:gd name="T6" fmla="*/ 6 w 13"/>
                <a:gd name="T7" fmla="*/ 0 h 13"/>
                <a:gd name="T8" fmla="*/ 6 w 13"/>
                <a:gd name="T9" fmla="*/ 0 h 13"/>
                <a:gd name="T10" fmla="*/ 11 w 13"/>
                <a:gd name="T11" fmla="*/ 2 h 13"/>
                <a:gd name="T12" fmla="*/ 13 w 13"/>
                <a:gd name="T13" fmla="*/ 6 h 13"/>
                <a:gd name="T14" fmla="*/ 13 w 13"/>
                <a:gd name="T15" fmla="*/ 6 h 13"/>
                <a:gd name="T16" fmla="*/ 11 w 13"/>
                <a:gd name="T17" fmla="*/ 11 h 13"/>
                <a:gd name="T18" fmla="*/ 6 w 13"/>
                <a:gd name="T19" fmla="*/ 13 h 13"/>
                <a:gd name="T20" fmla="*/ 6 w 13"/>
                <a:gd name="T21" fmla="*/ 13 h 13"/>
                <a:gd name="T22" fmla="*/ 2 w 13"/>
                <a:gd name="T23" fmla="*/ 11 h 13"/>
                <a:gd name="T24" fmla="*/ 0 w 13"/>
                <a:gd name="T25" fmla="*/ 6 h 13"/>
                <a:gd name="T26" fmla="*/ 0 w 13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3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Rectangle 728"/>
            <p:cNvSpPr>
              <a:spLocks noChangeArrowheads="1"/>
            </p:cNvSpPr>
            <p:nvPr/>
          </p:nvSpPr>
          <p:spPr bwMode="auto">
            <a:xfrm>
              <a:off x="5108575" y="3686176"/>
              <a:ext cx="147638" cy="381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Rectangle 729"/>
            <p:cNvSpPr>
              <a:spLocks noChangeArrowheads="1"/>
            </p:cNvSpPr>
            <p:nvPr/>
          </p:nvSpPr>
          <p:spPr bwMode="auto">
            <a:xfrm>
              <a:off x="51149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Rectangle 730"/>
            <p:cNvSpPr>
              <a:spLocks noChangeArrowheads="1"/>
            </p:cNvSpPr>
            <p:nvPr/>
          </p:nvSpPr>
          <p:spPr bwMode="auto">
            <a:xfrm>
              <a:off x="5122862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Rectangle 731"/>
            <p:cNvSpPr>
              <a:spLocks noChangeArrowheads="1"/>
            </p:cNvSpPr>
            <p:nvPr/>
          </p:nvSpPr>
          <p:spPr bwMode="auto">
            <a:xfrm>
              <a:off x="5130800" y="3692526"/>
              <a:ext cx="4763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Rectangle 732"/>
            <p:cNvSpPr>
              <a:spLocks noChangeArrowheads="1"/>
            </p:cNvSpPr>
            <p:nvPr/>
          </p:nvSpPr>
          <p:spPr bwMode="auto">
            <a:xfrm>
              <a:off x="5140325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Rectangle 733"/>
            <p:cNvSpPr>
              <a:spLocks noChangeArrowheads="1"/>
            </p:cNvSpPr>
            <p:nvPr/>
          </p:nvSpPr>
          <p:spPr bwMode="auto">
            <a:xfrm>
              <a:off x="5148262" y="3692526"/>
              <a:ext cx="3175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Rectangle 734"/>
            <p:cNvSpPr>
              <a:spLocks noChangeArrowheads="1"/>
            </p:cNvSpPr>
            <p:nvPr/>
          </p:nvSpPr>
          <p:spPr bwMode="auto">
            <a:xfrm>
              <a:off x="5156200" y="3692526"/>
              <a:ext cx="1588" cy="2540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735"/>
            <p:cNvSpPr>
              <a:spLocks/>
            </p:cNvSpPr>
            <p:nvPr/>
          </p:nvSpPr>
          <p:spPr bwMode="auto">
            <a:xfrm>
              <a:off x="5232400" y="3700463"/>
              <a:ext cx="11113" cy="9525"/>
            </a:xfrm>
            <a:custGeom>
              <a:avLst/>
              <a:gdLst>
                <a:gd name="T0" fmla="*/ 0 w 13"/>
                <a:gd name="T1" fmla="*/ 6 h 11"/>
                <a:gd name="T2" fmla="*/ 0 w 13"/>
                <a:gd name="T3" fmla="*/ 6 h 11"/>
                <a:gd name="T4" fmla="*/ 2 w 13"/>
                <a:gd name="T5" fmla="*/ 2 h 11"/>
                <a:gd name="T6" fmla="*/ 6 w 13"/>
                <a:gd name="T7" fmla="*/ 0 h 11"/>
                <a:gd name="T8" fmla="*/ 6 w 13"/>
                <a:gd name="T9" fmla="*/ 0 h 11"/>
                <a:gd name="T10" fmla="*/ 11 w 13"/>
                <a:gd name="T11" fmla="*/ 2 h 11"/>
                <a:gd name="T12" fmla="*/ 13 w 13"/>
                <a:gd name="T13" fmla="*/ 6 h 11"/>
                <a:gd name="T14" fmla="*/ 13 w 13"/>
                <a:gd name="T15" fmla="*/ 6 h 11"/>
                <a:gd name="T16" fmla="*/ 11 w 13"/>
                <a:gd name="T17" fmla="*/ 9 h 11"/>
                <a:gd name="T18" fmla="*/ 6 w 13"/>
                <a:gd name="T19" fmla="*/ 11 h 11"/>
                <a:gd name="T20" fmla="*/ 6 w 13"/>
                <a:gd name="T21" fmla="*/ 11 h 11"/>
                <a:gd name="T22" fmla="*/ 2 w 13"/>
                <a:gd name="T23" fmla="*/ 9 h 11"/>
                <a:gd name="T24" fmla="*/ 0 w 13"/>
                <a:gd name="T25" fmla="*/ 6 h 11"/>
                <a:gd name="T26" fmla="*/ 0 w 13"/>
                <a:gd name="T2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11">
                  <a:moveTo>
                    <a:pt x="0" y="6"/>
                  </a:move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1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9884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CD8B9EA-6539-46EE-B348-A8CCD15C39C5}"/>
              </a:ext>
            </a:extLst>
          </p:cNvPr>
          <p:cNvSpPr/>
          <p:nvPr/>
        </p:nvSpPr>
        <p:spPr bwMode="auto">
          <a:xfrm>
            <a:off x="1959819" y="4771531"/>
            <a:ext cx="2166481" cy="254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2289758" y="4443055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ExpressRoute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922364" y="3127980"/>
            <a:ext cx="3693731" cy="26606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8" name="Elbow Connector 67"/>
          <p:cNvCxnSpPr>
            <a:cxnSpLocks/>
            <a:stCxn id="76" idx="0"/>
            <a:endCxn id="58" idx="1"/>
          </p:cNvCxnSpPr>
          <p:nvPr/>
        </p:nvCxnSpPr>
        <p:spPr>
          <a:xfrm rot="5400000" flipH="1" flipV="1">
            <a:off x="5821213" y="3750636"/>
            <a:ext cx="512287" cy="68104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573156" y="4347301"/>
            <a:ext cx="2327355" cy="1134574"/>
            <a:chOff x="7674144" y="4106529"/>
            <a:chExt cx="1991918" cy="1280025"/>
          </a:xfrm>
          <a:noFill/>
        </p:grpSpPr>
        <p:sp>
          <p:nvSpPr>
            <p:cNvPr id="76" name="Rounded Rectangle 75"/>
            <p:cNvSpPr/>
            <p:nvPr/>
          </p:nvSpPr>
          <p:spPr>
            <a:xfrm>
              <a:off x="7674144" y="4106529"/>
              <a:ext cx="1991918" cy="12800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  App Service </a:t>
              </a:r>
            </a:p>
            <a:p>
              <a:pPr marL="0" marR="0" lvl="0" indent="0" algn="l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  Environment</a:t>
              </a:r>
            </a:p>
            <a:p>
              <a:pPr marL="0" marR="0" lvl="0" indent="0" algn="l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596" y="4260597"/>
              <a:ext cx="253687" cy="301193"/>
            </a:xfrm>
            <a:prstGeom prst="rect">
              <a:avLst/>
            </a:prstGeom>
            <a:grpFill/>
          </p:spPr>
        </p:pic>
      </p:grpSp>
      <p:grpSp>
        <p:nvGrpSpPr>
          <p:cNvPr id="7" name="Group 6"/>
          <p:cNvGrpSpPr/>
          <p:nvPr/>
        </p:nvGrpSpPr>
        <p:grpSpPr>
          <a:xfrm>
            <a:off x="6417878" y="3609642"/>
            <a:ext cx="926613" cy="457643"/>
            <a:chOff x="3498063" y="1026394"/>
            <a:chExt cx="861578" cy="42552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0254" y="1032809"/>
              <a:ext cx="439387" cy="419107"/>
            </a:xfrm>
            <a:prstGeom prst="rect">
              <a:avLst/>
            </a:prstGeom>
          </p:spPr>
        </p:pic>
        <p:pic>
          <p:nvPicPr>
            <p:cNvPr id="180" name="Picture 179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80"/>
            <a:stretch/>
          </p:blipFill>
          <p:spPr>
            <a:xfrm>
              <a:off x="4039139" y="1116269"/>
              <a:ext cx="187049" cy="18734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8063" y="1026394"/>
              <a:ext cx="439387" cy="419107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84405" y="4067881"/>
            <a:ext cx="1429874" cy="1671562"/>
            <a:chOff x="1481894" y="4012953"/>
            <a:chExt cx="1486643" cy="1671799"/>
          </a:xfrm>
          <a:noFill/>
        </p:grpSpPr>
        <p:sp>
          <p:nvSpPr>
            <p:cNvPr id="176" name="Rounded Rectangle 175"/>
            <p:cNvSpPr/>
            <p:nvPr/>
          </p:nvSpPr>
          <p:spPr>
            <a:xfrm>
              <a:off x="1481894" y="4012953"/>
              <a:ext cx="1486643" cy="167179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 Premises</a:t>
              </a: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8959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9269" y="4372791"/>
              <a:ext cx="585766" cy="558730"/>
            </a:xfrm>
            <a:prstGeom prst="rect">
              <a:avLst/>
            </a:prstGeom>
            <a:grpFill/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9982" y="4880101"/>
              <a:ext cx="585766" cy="558730"/>
            </a:xfrm>
            <a:prstGeom prst="rect">
              <a:avLst/>
            </a:prstGeom>
            <a:grpFill/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80"/>
            <a:stretch/>
          </p:blipFill>
          <p:spPr>
            <a:xfrm>
              <a:off x="2107912" y="4976300"/>
              <a:ext cx="228480" cy="228845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1830636" y="4906342"/>
            <a:ext cx="3110168" cy="0"/>
          </a:xfrm>
          <a:prstGeom prst="straightConnector1">
            <a:avLst/>
          </a:prstGeom>
          <a:ln w="285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365F46-AA1F-4AB9-B428-0FAC72C59B52}"/>
              </a:ext>
            </a:extLst>
          </p:cNvPr>
          <p:cNvGrpSpPr/>
          <p:nvPr/>
        </p:nvGrpSpPr>
        <p:grpSpPr>
          <a:xfrm>
            <a:off x="4296392" y="3285533"/>
            <a:ext cx="386343" cy="238403"/>
            <a:chOff x="5605998" y="4615023"/>
            <a:chExt cx="2957813" cy="182519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954E3ED-C67D-44EF-9EB5-1E34E2A243CC}"/>
                </a:ext>
              </a:extLst>
            </p:cNvPr>
            <p:cNvGrpSpPr/>
            <p:nvPr/>
          </p:nvGrpSpPr>
          <p:grpSpPr>
            <a:xfrm>
              <a:off x="5605998" y="4615023"/>
              <a:ext cx="2957813" cy="1825191"/>
              <a:chOff x="5605998" y="4615023"/>
              <a:chExt cx="2957813" cy="182519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8358878-B76F-4968-BA4A-C6044549AC18}"/>
                  </a:ext>
                </a:extLst>
              </p:cNvPr>
              <p:cNvSpPr/>
              <p:nvPr/>
            </p:nvSpPr>
            <p:spPr bwMode="auto">
              <a:xfrm rot="2606308">
                <a:off x="6087193" y="4615023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828F9683-91E2-4482-8135-71DC4DA687BE}"/>
                  </a:ext>
                </a:extLst>
              </p:cNvPr>
              <p:cNvSpPr/>
              <p:nvPr/>
            </p:nvSpPr>
            <p:spPr bwMode="auto">
              <a:xfrm rot="2606308">
                <a:off x="7955364" y="5319918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1BD24B21-4F03-4FED-B0B5-1E35AA20C163}"/>
                  </a:ext>
                </a:extLst>
              </p:cNvPr>
              <p:cNvSpPr/>
              <p:nvPr/>
            </p:nvSpPr>
            <p:spPr bwMode="auto">
              <a:xfrm rot="18844638">
                <a:off x="7940037" y="4612971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2EC3DC89-426A-4CB9-836D-4C5024C44A2A}"/>
                  </a:ext>
                </a:extLst>
              </p:cNvPr>
              <p:cNvSpPr/>
              <p:nvPr/>
            </p:nvSpPr>
            <p:spPr bwMode="auto">
              <a:xfrm rot="18844638">
                <a:off x="6102520" y="5319918"/>
                <a:ext cx="127252" cy="1120296"/>
              </a:xfrm>
              <a:prstGeom prst="roundRect">
                <a:avLst>
                  <a:gd name="adj" fmla="val 43230"/>
                </a:avLst>
              </a:prstGeom>
              <a:solidFill>
                <a:srgbClr val="0070C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41C4A62-1DA5-4D21-80EB-BF013252BF71}"/>
                </a:ext>
              </a:extLst>
            </p:cNvPr>
            <p:cNvGrpSpPr/>
            <p:nvPr/>
          </p:nvGrpSpPr>
          <p:grpSpPr>
            <a:xfrm>
              <a:off x="6348529" y="5338762"/>
              <a:ext cx="1472116" cy="360068"/>
              <a:chOff x="6364404" y="5364369"/>
              <a:chExt cx="1472116" cy="360068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6C49237-4AF2-4B98-8A74-71B6F84D6609}"/>
                  </a:ext>
                </a:extLst>
              </p:cNvPr>
              <p:cNvSpPr/>
              <p:nvPr/>
            </p:nvSpPr>
            <p:spPr bwMode="auto">
              <a:xfrm>
                <a:off x="7476455" y="5364369"/>
                <a:ext cx="360065" cy="36006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6B3C3311-1D88-4B7D-8082-9D2915E5CA82}"/>
                  </a:ext>
                </a:extLst>
              </p:cNvPr>
              <p:cNvSpPr/>
              <p:nvPr/>
            </p:nvSpPr>
            <p:spPr bwMode="auto">
              <a:xfrm>
                <a:off x="6920430" y="5364369"/>
                <a:ext cx="360065" cy="3600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7606BE0-496D-4BDB-9C6E-736B07F676FA}"/>
                  </a:ext>
                </a:extLst>
              </p:cNvPr>
              <p:cNvSpPr/>
              <p:nvPr/>
            </p:nvSpPr>
            <p:spPr bwMode="auto">
              <a:xfrm>
                <a:off x="6364404" y="5364369"/>
                <a:ext cx="360065" cy="36006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4B8BE157-9460-4250-9800-5524AC32CDFD}"/>
              </a:ext>
            </a:extLst>
          </p:cNvPr>
          <p:cNvSpPr txBox="1"/>
          <p:nvPr/>
        </p:nvSpPr>
        <p:spPr>
          <a:xfrm>
            <a:off x="4733060" y="3203777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Virtual Network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4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29EFB100-9012-4919-ACC2-C169EEFB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55" y="5018657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ED5E7A49-37E2-45EB-B9F3-AB4F95D6B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38" y="5018657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6C81969C-D034-4486-8FF2-382DD56F6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876" y="5018657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C17EEB74-BFE8-486D-85CB-6EE9022C9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94" y="5018657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itle 1">
            <a:extLst>
              <a:ext uri="{FF2B5EF4-FFF2-40B4-BE49-F238E27FC236}">
                <a16:creationId xmlns:a16="http://schemas.microsoft.com/office/drawing/2014/main" id="{CC22AF8B-30A5-4C79-970C-D5B4CC461713}"/>
              </a:ext>
            </a:extLst>
          </p:cNvPr>
          <p:cNvSpPr txBox="1">
            <a:spLocks/>
          </p:cNvSpPr>
          <p:nvPr/>
        </p:nvSpPr>
        <p:spPr>
          <a:xfrm>
            <a:off x="547749" y="458144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App Service Environment (ASE)</a:t>
            </a:r>
          </a:p>
        </p:txBody>
      </p:sp>
      <p:sp>
        <p:nvSpPr>
          <p:cNvPr id="72" name="Rounded Rectangle 75">
            <a:extLst>
              <a:ext uri="{FF2B5EF4-FFF2-40B4-BE49-F238E27FC236}">
                <a16:creationId xmlns:a16="http://schemas.microsoft.com/office/drawing/2014/main" id="{6963B0C9-1136-403D-96BF-52FC6A0E6F2E}"/>
              </a:ext>
            </a:extLst>
          </p:cNvPr>
          <p:cNvSpPr/>
          <p:nvPr/>
        </p:nvSpPr>
        <p:spPr>
          <a:xfrm>
            <a:off x="9569291" y="4315795"/>
            <a:ext cx="1653129" cy="500445"/>
          </a:xfrm>
          <a:prstGeom prst="roundRect">
            <a:avLst>
              <a:gd name="adj" fmla="val 17017"/>
            </a:avLst>
          </a:prstGeom>
          <a:solidFill>
            <a:srgbClr val="FFFF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61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872CB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 Azure Storage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135F81E-FF86-4B15-B8C2-1EF9A4B93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8264" y="4416876"/>
            <a:ext cx="369517" cy="342143"/>
          </a:xfrm>
          <a:prstGeom prst="rect">
            <a:avLst/>
          </a:prstGeom>
        </p:spPr>
      </p:pic>
      <p:sp>
        <p:nvSpPr>
          <p:cNvPr id="74" name="Rounded Rectangle 75">
            <a:extLst>
              <a:ext uri="{FF2B5EF4-FFF2-40B4-BE49-F238E27FC236}">
                <a16:creationId xmlns:a16="http://schemas.microsoft.com/office/drawing/2014/main" id="{7BDDF8FF-1DAD-42E5-AD82-82C933126C61}"/>
              </a:ext>
            </a:extLst>
          </p:cNvPr>
          <p:cNvSpPr/>
          <p:nvPr/>
        </p:nvSpPr>
        <p:spPr>
          <a:xfrm>
            <a:off x="9569291" y="4993112"/>
            <a:ext cx="1653129" cy="500445"/>
          </a:xfrm>
          <a:prstGeom prst="roundRect">
            <a:avLst>
              <a:gd name="adj" fmla="val 17017"/>
            </a:avLst>
          </a:prstGeom>
          <a:solidFill>
            <a:srgbClr val="FFFF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61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872CB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   Azure SQL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1C0B679-C321-4A6E-A96B-B50EF09E1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7339" y="5049858"/>
            <a:ext cx="359827" cy="408895"/>
          </a:xfrm>
          <a:prstGeom prst="rect">
            <a:avLst/>
          </a:prstGeom>
        </p:spPr>
      </p:pic>
      <p:cxnSp>
        <p:nvCxnSpPr>
          <p:cNvPr id="77" name="Elbow Connector 118">
            <a:extLst>
              <a:ext uri="{FF2B5EF4-FFF2-40B4-BE49-F238E27FC236}">
                <a16:creationId xmlns:a16="http://schemas.microsoft.com/office/drawing/2014/main" id="{60B53928-BE16-47BD-A4D6-F616A1BDE250}"/>
              </a:ext>
            </a:extLst>
          </p:cNvPr>
          <p:cNvCxnSpPr>
            <a:cxnSpLocks/>
            <a:stCxn id="76" idx="3"/>
            <a:endCxn id="74" idx="1"/>
          </p:cNvCxnSpPr>
          <p:nvPr/>
        </p:nvCxnSpPr>
        <p:spPr>
          <a:xfrm>
            <a:off x="6900511" y="4914588"/>
            <a:ext cx="2668780" cy="328747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118">
            <a:extLst>
              <a:ext uri="{FF2B5EF4-FFF2-40B4-BE49-F238E27FC236}">
                <a16:creationId xmlns:a16="http://schemas.microsoft.com/office/drawing/2014/main" id="{3C51FAD4-DB00-4E88-BCFA-604242B3797F}"/>
              </a:ext>
            </a:extLst>
          </p:cNvPr>
          <p:cNvCxnSpPr>
            <a:cxnSpLocks/>
            <a:stCxn id="76" idx="3"/>
            <a:endCxn id="72" idx="1"/>
          </p:cNvCxnSpPr>
          <p:nvPr/>
        </p:nvCxnSpPr>
        <p:spPr>
          <a:xfrm flipV="1">
            <a:off x="6900511" y="4566018"/>
            <a:ext cx="2668780" cy="348570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DB245F2-A021-4632-A343-408822231B87}"/>
              </a:ext>
            </a:extLst>
          </p:cNvPr>
          <p:cNvSpPr txBox="1"/>
          <p:nvPr/>
        </p:nvSpPr>
        <p:spPr>
          <a:xfrm>
            <a:off x="7902524" y="4738404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Service Endpoints</a:t>
            </a: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B4AE0086-8848-47CA-B220-67365B7522D3}"/>
              </a:ext>
            </a:extLst>
          </p:cNvPr>
          <p:cNvSpPr txBox="1">
            <a:spLocks/>
          </p:cNvSpPr>
          <p:nvPr/>
        </p:nvSpPr>
        <p:spPr>
          <a:xfrm>
            <a:off x="588262" y="1069363"/>
            <a:ext cx="987229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Scenario: Access resources in your Azure VNet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Example: Line of business sales application that is on a private IP address and uses SQL and Storage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573AB2-FFD3-4DE5-BAAD-D44121676089}"/>
              </a:ext>
            </a:extLst>
          </p:cNvPr>
          <p:cNvSpPr txBox="1"/>
          <p:nvPr/>
        </p:nvSpPr>
        <p:spPr>
          <a:xfrm>
            <a:off x="547749" y="1990996"/>
            <a:ext cx="11222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ExpressRoute makes the Azure VNet a part of your on premises network. Access to your apps should be automatic unless blocked. By using</a:t>
            </a:r>
          </a:p>
          <a:p>
            <a:pPr marL="0" marR="0" lvl="0" indent="0" algn="l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an ILB ASE you can host internal applications on the public cloud but isolated from the internet.   </a:t>
            </a:r>
          </a:p>
        </p:txBody>
      </p:sp>
    </p:spTree>
    <p:extLst>
      <p:ext uri="{BB962C8B-B14F-4D97-AF65-F5344CB8AC3E}">
        <p14:creationId xmlns:p14="http://schemas.microsoft.com/office/powerpoint/2010/main" val="13789251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/>
              <a:t>Look at the thing</a:t>
            </a:r>
          </a:p>
        </p:txBody>
      </p:sp>
    </p:spTree>
    <p:extLst>
      <p:ext uri="{BB962C8B-B14F-4D97-AF65-F5344CB8AC3E}">
        <p14:creationId xmlns:p14="http://schemas.microsoft.com/office/powerpoint/2010/main" val="40777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971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979539"/>
            <a:ext cx="5943600" cy="553998"/>
          </a:xfrm>
        </p:spPr>
        <p:txBody>
          <a:bodyPr/>
          <a:lstStyle/>
          <a:p>
            <a:r>
              <a:rPr lang="en-US" dirty="0"/>
              <a:t>Azure App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307777"/>
          </a:xfrm>
        </p:spPr>
        <p:txBody>
          <a:bodyPr/>
          <a:lstStyle/>
          <a:p>
            <a:r>
              <a:rPr lang="en-US" dirty="0"/>
              <a:t>Frank Migacz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447BC-E2B7-1E4F-BC3B-BD19EF5FE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979539"/>
            <a:ext cx="6693071" cy="553998"/>
          </a:xfrm>
        </p:spPr>
        <p:txBody>
          <a:bodyPr/>
          <a:lstStyle/>
          <a:p>
            <a:r>
              <a:rPr lang="en-US" dirty="0"/>
              <a:t>Create a thing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FA88E-C0AB-4447-84E1-4AC323202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Frank</a:t>
            </a:r>
          </a:p>
        </p:txBody>
      </p:sp>
    </p:spTree>
    <p:extLst>
      <p:ext uri="{BB962C8B-B14F-4D97-AF65-F5344CB8AC3E}">
        <p14:creationId xmlns:p14="http://schemas.microsoft.com/office/powerpoint/2010/main" val="38152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>
            <a:extLst>
              <a:ext uri="{FF2B5EF4-FFF2-40B4-BE49-F238E27FC236}">
                <a16:creationId xmlns:a16="http://schemas.microsoft.com/office/drawing/2014/main" id="{1F40D8C1-7609-4146-B911-A3E4DA7178C9}"/>
              </a:ext>
            </a:extLst>
          </p:cNvPr>
          <p:cNvSpPr/>
          <p:nvPr/>
        </p:nvSpPr>
        <p:spPr bwMode="auto">
          <a:xfrm>
            <a:off x="4271634" y="1670439"/>
            <a:ext cx="6977518" cy="3507254"/>
          </a:xfrm>
          <a:prstGeom prst="rect">
            <a:avLst/>
          </a:prstGeom>
          <a:solidFill>
            <a:schemeClr val="bg1"/>
          </a:solidFill>
          <a:ln w="158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6EC6DC2-A0FA-4151-8F27-2AF10BC8B201}"/>
              </a:ext>
            </a:extLst>
          </p:cNvPr>
          <p:cNvSpPr/>
          <p:nvPr/>
        </p:nvSpPr>
        <p:spPr bwMode="auto">
          <a:xfrm>
            <a:off x="11249155" y="487"/>
            <a:ext cx="968481" cy="687415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1BA17D9-4BE6-4AAA-B428-80E9880C6841}"/>
              </a:ext>
            </a:extLst>
          </p:cNvPr>
          <p:cNvSpPr/>
          <p:nvPr/>
        </p:nvSpPr>
        <p:spPr bwMode="auto">
          <a:xfrm>
            <a:off x="4271633" y="5177693"/>
            <a:ext cx="6977520" cy="1696948"/>
          </a:xfrm>
          <a:prstGeom prst="rect">
            <a:avLst/>
          </a:prstGeom>
          <a:solidFill>
            <a:srgbClr val="005AA1"/>
          </a:solidFill>
          <a:ln w="158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6C5579-A663-48B3-ABA6-0DFE6A537BEB}"/>
              </a:ext>
            </a:extLst>
          </p:cNvPr>
          <p:cNvSpPr/>
          <p:nvPr/>
        </p:nvSpPr>
        <p:spPr bwMode="auto">
          <a:xfrm>
            <a:off x="4271634" y="486"/>
            <a:ext cx="6977518" cy="1676749"/>
          </a:xfrm>
          <a:prstGeom prst="rect">
            <a:avLst/>
          </a:prstGeom>
          <a:solidFill>
            <a:srgbClr val="005AA1"/>
          </a:solidFill>
          <a:ln w="15875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A7D9A20-780A-4421-A926-664CF7D6D281}"/>
              </a:ext>
            </a:extLst>
          </p:cNvPr>
          <p:cNvGrpSpPr>
            <a:grpSpLocks noChangeAspect="1"/>
          </p:cNvGrpSpPr>
          <p:nvPr/>
        </p:nvGrpSpPr>
        <p:grpSpPr>
          <a:xfrm>
            <a:off x="11507140" y="1376696"/>
            <a:ext cx="431571" cy="548562"/>
            <a:chOff x="2173288" y="115909"/>
            <a:chExt cx="5797550" cy="7369175"/>
          </a:xfrm>
          <a:solidFill>
            <a:srgbClr val="FFFFFF"/>
          </a:solidFill>
        </p:grpSpPr>
        <p:sp>
          <p:nvSpPr>
            <p:cNvPr id="155" name="Freeform 21">
              <a:extLst>
                <a:ext uri="{FF2B5EF4-FFF2-40B4-BE49-F238E27FC236}">
                  <a16:creationId xmlns:a16="http://schemas.microsoft.com/office/drawing/2014/main" id="{7C1FE0A5-B134-46AB-A460-1743FFDB9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288" y="115909"/>
              <a:ext cx="5797550" cy="7369175"/>
            </a:xfrm>
            <a:custGeom>
              <a:avLst/>
              <a:gdLst>
                <a:gd name="T0" fmla="*/ 8885 w 16104"/>
                <a:gd name="T1" fmla="*/ 10922 h 20470"/>
                <a:gd name="T2" fmla="*/ 13006 w 16104"/>
                <a:gd name="T3" fmla="*/ 10675 h 20470"/>
                <a:gd name="T4" fmla="*/ 14471 w 16104"/>
                <a:gd name="T5" fmla="*/ 9706 h 20470"/>
                <a:gd name="T6" fmla="*/ 15397 w 16104"/>
                <a:gd name="T7" fmla="*/ 8170 h 20470"/>
                <a:gd name="T8" fmla="*/ 15635 w 16104"/>
                <a:gd name="T9" fmla="*/ 6494 h 20470"/>
                <a:gd name="T10" fmla="*/ 15185 w 16104"/>
                <a:gd name="T11" fmla="*/ 4765 h 20470"/>
                <a:gd name="T12" fmla="*/ 14135 w 16104"/>
                <a:gd name="T13" fmla="*/ 3406 h 20470"/>
                <a:gd name="T14" fmla="*/ 12617 w 16104"/>
                <a:gd name="T15" fmla="*/ 2612 h 20470"/>
                <a:gd name="T16" fmla="*/ 11179 w 16104"/>
                <a:gd name="T17" fmla="*/ 1465 h 20470"/>
                <a:gd name="T18" fmla="*/ 9379 w 16104"/>
                <a:gd name="T19" fmla="*/ 221 h 20470"/>
                <a:gd name="T20" fmla="*/ 8048 w 16104"/>
                <a:gd name="T21" fmla="*/ 0 h 20470"/>
                <a:gd name="T22" fmla="*/ 6512 w 16104"/>
                <a:gd name="T23" fmla="*/ 309 h 20470"/>
                <a:gd name="T24" fmla="*/ 5056 w 16104"/>
                <a:gd name="T25" fmla="*/ 1288 h 20470"/>
                <a:gd name="T26" fmla="*/ 4077 w 16104"/>
                <a:gd name="T27" fmla="*/ 2779 h 20470"/>
                <a:gd name="T28" fmla="*/ 3450 w 16104"/>
                <a:gd name="T29" fmla="*/ 3988 h 20470"/>
                <a:gd name="T30" fmla="*/ 2082 w 16104"/>
                <a:gd name="T31" fmla="*/ 4491 h 20470"/>
                <a:gd name="T32" fmla="*/ 1041 w 16104"/>
                <a:gd name="T33" fmla="*/ 5532 h 20470"/>
                <a:gd name="T34" fmla="*/ 494 w 16104"/>
                <a:gd name="T35" fmla="*/ 6935 h 20470"/>
                <a:gd name="T36" fmla="*/ 565 w 16104"/>
                <a:gd name="T37" fmla="*/ 8338 h 20470"/>
                <a:gd name="T38" fmla="*/ 1235 w 16104"/>
                <a:gd name="T39" fmla="*/ 9688 h 20470"/>
                <a:gd name="T40" fmla="*/ 2365 w 16104"/>
                <a:gd name="T41" fmla="*/ 10596 h 20470"/>
                <a:gd name="T42" fmla="*/ 3777 w 16104"/>
                <a:gd name="T43" fmla="*/ 10922 h 20470"/>
                <a:gd name="T44" fmla="*/ 1191 w 16104"/>
                <a:gd name="T45" fmla="*/ 14831 h 20470"/>
                <a:gd name="T46" fmla="*/ 344 w 16104"/>
                <a:gd name="T47" fmla="*/ 15175 h 20470"/>
                <a:gd name="T48" fmla="*/ 0 w 16104"/>
                <a:gd name="T49" fmla="*/ 19269 h 20470"/>
                <a:gd name="T50" fmla="*/ 344 w 16104"/>
                <a:gd name="T51" fmla="*/ 20116 h 20470"/>
                <a:gd name="T52" fmla="*/ 14903 w 16104"/>
                <a:gd name="T53" fmla="*/ 20469 h 20470"/>
                <a:gd name="T54" fmla="*/ 15750 w 16104"/>
                <a:gd name="T55" fmla="*/ 20116 h 20470"/>
                <a:gd name="T56" fmla="*/ 16103 w 16104"/>
                <a:gd name="T57" fmla="*/ 16022 h 20470"/>
                <a:gd name="T58" fmla="*/ 15750 w 16104"/>
                <a:gd name="T59" fmla="*/ 15175 h 20470"/>
                <a:gd name="T60" fmla="*/ 1403 w 16104"/>
                <a:gd name="T61" fmla="*/ 7447 h 20470"/>
                <a:gd name="T62" fmla="*/ 1588 w 16104"/>
                <a:gd name="T63" fmla="*/ 6503 h 20470"/>
                <a:gd name="T64" fmla="*/ 2162 w 16104"/>
                <a:gd name="T65" fmla="*/ 5638 h 20470"/>
                <a:gd name="T66" fmla="*/ 3027 w 16104"/>
                <a:gd name="T67" fmla="*/ 5100 h 20470"/>
                <a:gd name="T68" fmla="*/ 4730 w 16104"/>
                <a:gd name="T69" fmla="*/ 4968 h 20470"/>
                <a:gd name="T70" fmla="*/ 4933 w 16104"/>
                <a:gd name="T71" fmla="*/ 3300 h 20470"/>
                <a:gd name="T72" fmla="*/ 5718 w 16104"/>
                <a:gd name="T73" fmla="*/ 2029 h 20470"/>
                <a:gd name="T74" fmla="*/ 6927 w 16104"/>
                <a:gd name="T75" fmla="*/ 1209 h 20470"/>
                <a:gd name="T76" fmla="*/ 8311 w 16104"/>
                <a:gd name="T77" fmla="*/ 1006 h 20470"/>
                <a:gd name="T78" fmla="*/ 10323 w 16104"/>
                <a:gd name="T79" fmla="*/ 1923 h 20470"/>
                <a:gd name="T80" fmla="*/ 11250 w 16104"/>
                <a:gd name="T81" fmla="*/ 3476 h 20470"/>
                <a:gd name="T82" fmla="*/ 12653 w 16104"/>
                <a:gd name="T83" fmla="*/ 3679 h 20470"/>
                <a:gd name="T84" fmla="*/ 13773 w 16104"/>
                <a:gd name="T85" fmla="*/ 4438 h 20470"/>
                <a:gd name="T86" fmla="*/ 14497 w 16104"/>
                <a:gd name="T87" fmla="*/ 5612 h 20470"/>
                <a:gd name="T88" fmla="*/ 14682 w 16104"/>
                <a:gd name="T89" fmla="*/ 6882 h 20470"/>
                <a:gd name="T90" fmla="*/ 14312 w 16104"/>
                <a:gd name="T91" fmla="*/ 8276 h 20470"/>
                <a:gd name="T92" fmla="*/ 13429 w 16104"/>
                <a:gd name="T93" fmla="*/ 9317 h 20470"/>
                <a:gd name="T94" fmla="*/ 12212 w 16104"/>
                <a:gd name="T95" fmla="*/ 9873 h 20470"/>
                <a:gd name="T96" fmla="*/ 3538 w 16104"/>
                <a:gd name="T97" fmla="*/ 9917 h 20470"/>
                <a:gd name="T98" fmla="*/ 2550 w 16104"/>
                <a:gd name="T99" fmla="*/ 9573 h 20470"/>
                <a:gd name="T100" fmla="*/ 1809 w 16104"/>
                <a:gd name="T101" fmla="*/ 8841 h 20470"/>
                <a:gd name="T102" fmla="*/ 1430 w 16104"/>
                <a:gd name="T103" fmla="*/ 7826 h 20470"/>
                <a:gd name="T104" fmla="*/ 15106 w 16104"/>
                <a:gd name="T105" fmla="*/ 19472 h 20470"/>
                <a:gd name="T106" fmla="*/ 1032 w 16104"/>
                <a:gd name="T107" fmla="*/ 19507 h 20470"/>
                <a:gd name="T108" fmla="*/ 927 w 16104"/>
                <a:gd name="T109" fmla="*/ 15916 h 20470"/>
                <a:gd name="T110" fmla="*/ 14903 w 16104"/>
                <a:gd name="T111" fmla="*/ 15740 h 20470"/>
                <a:gd name="T112" fmla="*/ 15185 w 16104"/>
                <a:gd name="T113" fmla="*/ 16022 h 20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104" h="20470">
                  <a:moveTo>
                    <a:pt x="14903" y="14831"/>
                  </a:moveTo>
                  <a:lnTo>
                    <a:pt x="6759" y="14831"/>
                  </a:lnTo>
                  <a:lnTo>
                    <a:pt x="6759" y="12484"/>
                  </a:lnTo>
                  <a:lnTo>
                    <a:pt x="8664" y="14381"/>
                  </a:lnTo>
                  <a:lnTo>
                    <a:pt x="10959" y="12131"/>
                  </a:lnTo>
                  <a:lnTo>
                    <a:pt x="10659" y="11778"/>
                  </a:lnTo>
                  <a:lnTo>
                    <a:pt x="8885" y="13481"/>
                  </a:lnTo>
                  <a:lnTo>
                    <a:pt x="8885" y="10922"/>
                  </a:lnTo>
                  <a:lnTo>
                    <a:pt x="8885" y="10922"/>
                  </a:lnTo>
                  <a:lnTo>
                    <a:pt x="11603" y="10922"/>
                  </a:lnTo>
                  <a:lnTo>
                    <a:pt x="11603" y="10922"/>
                  </a:lnTo>
                  <a:lnTo>
                    <a:pt x="11814" y="10922"/>
                  </a:lnTo>
                  <a:lnTo>
                    <a:pt x="12026" y="10905"/>
                  </a:lnTo>
                  <a:lnTo>
                    <a:pt x="12229" y="10878"/>
                  </a:lnTo>
                  <a:lnTo>
                    <a:pt x="12423" y="10843"/>
                  </a:lnTo>
                  <a:lnTo>
                    <a:pt x="12626" y="10799"/>
                  </a:lnTo>
                  <a:lnTo>
                    <a:pt x="12812" y="10737"/>
                  </a:lnTo>
                  <a:lnTo>
                    <a:pt x="13006" y="10675"/>
                  </a:lnTo>
                  <a:lnTo>
                    <a:pt x="13191" y="10596"/>
                  </a:lnTo>
                  <a:lnTo>
                    <a:pt x="13368" y="10516"/>
                  </a:lnTo>
                  <a:lnTo>
                    <a:pt x="13544" y="10419"/>
                  </a:lnTo>
                  <a:lnTo>
                    <a:pt x="13712" y="10322"/>
                  </a:lnTo>
                  <a:lnTo>
                    <a:pt x="13871" y="10217"/>
                  </a:lnTo>
                  <a:lnTo>
                    <a:pt x="14029" y="10094"/>
                  </a:lnTo>
                  <a:lnTo>
                    <a:pt x="14179" y="9970"/>
                  </a:lnTo>
                  <a:lnTo>
                    <a:pt x="14329" y="9838"/>
                  </a:lnTo>
                  <a:lnTo>
                    <a:pt x="14471" y="9706"/>
                  </a:lnTo>
                  <a:lnTo>
                    <a:pt x="14603" y="9556"/>
                  </a:lnTo>
                  <a:lnTo>
                    <a:pt x="14726" y="9406"/>
                  </a:lnTo>
                  <a:lnTo>
                    <a:pt x="14841" y="9247"/>
                  </a:lnTo>
                  <a:lnTo>
                    <a:pt x="14956" y="9079"/>
                  </a:lnTo>
                  <a:lnTo>
                    <a:pt x="15062" y="8903"/>
                  </a:lnTo>
                  <a:lnTo>
                    <a:pt x="15159" y="8726"/>
                  </a:lnTo>
                  <a:lnTo>
                    <a:pt x="15247" y="8550"/>
                  </a:lnTo>
                  <a:lnTo>
                    <a:pt x="15326" y="8364"/>
                  </a:lnTo>
                  <a:lnTo>
                    <a:pt x="15397" y="8170"/>
                  </a:lnTo>
                  <a:lnTo>
                    <a:pt x="15459" y="7967"/>
                  </a:lnTo>
                  <a:lnTo>
                    <a:pt x="15512" y="7773"/>
                  </a:lnTo>
                  <a:lnTo>
                    <a:pt x="15556" y="7562"/>
                  </a:lnTo>
                  <a:lnTo>
                    <a:pt x="15591" y="7359"/>
                  </a:lnTo>
                  <a:lnTo>
                    <a:pt x="15618" y="7138"/>
                  </a:lnTo>
                  <a:lnTo>
                    <a:pt x="15635" y="6926"/>
                  </a:lnTo>
                  <a:lnTo>
                    <a:pt x="15635" y="6706"/>
                  </a:lnTo>
                  <a:lnTo>
                    <a:pt x="15635" y="6706"/>
                  </a:lnTo>
                  <a:lnTo>
                    <a:pt x="15635" y="6494"/>
                  </a:lnTo>
                  <a:lnTo>
                    <a:pt x="15618" y="6291"/>
                  </a:lnTo>
                  <a:lnTo>
                    <a:pt x="15600" y="6088"/>
                  </a:lnTo>
                  <a:lnTo>
                    <a:pt x="15565" y="5885"/>
                  </a:lnTo>
                  <a:lnTo>
                    <a:pt x="15521" y="5691"/>
                  </a:lnTo>
                  <a:lnTo>
                    <a:pt x="15468" y="5497"/>
                  </a:lnTo>
                  <a:lnTo>
                    <a:pt x="15415" y="5303"/>
                  </a:lnTo>
                  <a:lnTo>
                    <a:pt x="15344" y="5118"/>
                  </a:lnTo>
                  <a:lnTo>
                    <a:pt x="15274" y="4941"/>
                  </a:lnTo>
                  <a:lnTo>
                    <a:pt x="15185" y="4765"/>
                  </a:lnTo>
                  <a:lnTo>
                    <a:pt x="15097" y="4588"/>
                  </a:lnTo>
                  <a:lnTo>
                    <a:pt x="15000" y="4420"/>
                  </a:lnTo>
                  <a:lnTo>
                    <a:pt x="14894" y="4262"/>
                  </a:lnTo>
                  <a:lnTo>
                    <a:pt x="14788" y="4103"/>
                  </a:lnTo>
                  <a:lnTo>
                    <a:pt x="14665" y="3953"/>
                  </a:lnTo>
                  <a:lnTo>
                    <a:pt x="14541" y="3803"/>
                  </a:lnTo>
                  <a:lnTo>
                    <a:pt x="14409" y="3662"/>
                  </a:lnTo>
                  <a:lnTo>
                    <a:pt x="14276" y="3529"/>
                  </a:lnTo>
                  <a:lnTo>
                    <a:pt x="14135" y="3406"/>
                  </a:lnTo>
                  <a:lnTo>
                    <a:pt x="13985" y="3282"/>
                  </a:lnTo>
                  <a:lnTo>
                    <a:pt x="13826" y="3176"/>
                  </a:lnTo>
                  <a:lnTo>
                    <a:pt x="13668" y="3071"/>
                  </a:lnTo>
                  <a:lnTo>
                    <a:pt x="13509" y="2973"/>
                  </a:lnTo>
                  <a:lnTo>
                    <a:pt x="13341" y="2885"/>
                  </a:lnTo>
                  <a:lnTo>
                    <a:pt x="13165" y="2797"/>
                  </a:lnTo>
                  <a:lnTo>
                    <a:pt x="12988" y="2726"/>
                  </a:lnTo>
                  <a:lnTo>
                    <a:pt x="12803" y="2665"/>
                  </a:lnTo>
                  <a:lnTo>
                    <a:pt x="12617" y="2612"/>
                  </a:lnTo>
                  <a:lnTo>
                    <a:pt x="12432" y="2568"/>
                  </a:lnTo>
                  <a:lnTo>
                    <a:pt x="12238" y="2523"/>
                  </a:lnTo>
                  <a:lnTo>
                    <a:pt x="12044" y="2497"/>
                  </a:lnTo>
                  <a:lnTo>
                    <a:pt x="11841" y="2479"/>
                  </a:lnTo>
                  <a:lnTo>
                    <a:pt x="11841" y="2479"/>
                  </a:lnTo>
                  <a:lnTo>
                    <a:pt x="11700" y="2206"/>
                  </a:lnTo>
                  <a:lnTo>
                    <a:pt x="11541" y="1950"/>
                  </a:lnTo>
                  <a:lnTo>
                    <a:pt x="11373" y="1703"/>
                  </a:lnTo>
                  <a:lnTo>
                    <a:pt x="11179" y="1465"/>
                  </a:lnTo>
                  <a:lnTo>
                    <a:pt x="10985" y="1244"/>
                  </a:lnTo>
                  <a:lnTo>
                    <a:pt x="10764" y="1041"/>
                  </a:lnTo>
                  <a:lnTo>
                    <a:pt x="10544" y="856"/>
                  </a:lnTo>
                  <a:lnTo>
                    <a:pt x="10306" y="679"/>
                  </a:lnTo>
                  <a:lnTo>
                    <a:pt x="10050" y="529"/>
                  </a:lnTo>
                  <a:lnTo>
                    <a:pt x="9794" y="397"/>
                  </a:lnTo>
                  <a:lnTo>
                    <a:pt x="9653" y="335"/>
                  </a:lnTo>
                  <a:lnTo>
                    <a:pt x="9520" y="274"/>
                  </a:lnTo>
                  <a:lnTo>
                    <a:pt x="9379" y="221"/>
                  </a:lnTo>
                  <a:lnTo>
                    <a:pt x="9238" y="176"/>
                  </a:lnTo>
                  <a:lnTo>
                    <a:pt x="9097" y="141"/>
                  </a:lnTo>
                  <a:lnTo>
                    <a:pt x="8955" y="106"/>
                  </a:lnTo>
                  <a:lnTo>
                    <a:pt x="8805" y="71"/>
                  </a:lnTo>
                  <a:lnTo>
                    <a:pt x="8655" y="44"/>
                  </a:lnTo>
                  <a:lnTo>
                    <a:pt x="8505" y="26"/>
                  </a:lnTo>
                  <a:lnTo>
                    <a:pt x="8355" y="9"/>
                  </a:lnTo>
                  <a:lnTo>
                    <a:pt x="8205" y="0"/>
                  </a:lnTo>
                  <a:lnTo>
                    <a:pt x="8048" y="0"/>
                  </a:lnTo>
                  <a:lnTo>
                    <a:pt x="8048" y="0"/>
                  </a:lnTo>
                  <a:lnTo>
                    <a:pt x="7853" y="9"/>
                  </a:lnTo>
                  <a:lnTo>
                    <a:pt x="7651" y="18"/>
                  </a:lnTo>
                  <a:lnTo>
                    <a:pt x="7456" y="44"/>
                  </a:lnTo>
                  <a:lnTo>
                    <a:pt x="7262" y="79"/>
                  </a:lnTo>
                  <a:lnTo>
                    <a:pt x="7068" y="124"/>
                  </a:lnTo>
                  <a:lnTo>
                    <a:pt x="6883" y="176"/>
                  </a:lnTo>
                  <a:lnTo>
                    <a:pt x="6697" y="238"/>
                  </a:lnTo>
                  <a:lnTo>
                    <a:pt x="6512" y="309"/>
                  </a:lnTo>
                  <a:lnTo>
                    <a:pt x="6336" y="388"/>
                  </a:lnTo>
                  <a:lnTo>
                    <a:pt x="6159" y="468"/>
                  </a:lnTo>
                  <a:lnTo>
                    <a:pt x="5992" y="565"/>
                  </a:lnTo>
                  <a:lnTo>
                    <a:pt x="5824" y="671"/>
                  </a:lnTo>
                  <a:lnTo>
                    <a:pt x="5656" y="776"/>
                  </a:lnTo>
                  <a:lnTo>
                    <a:pt x="5497" y="891"/>
                  </a:lnTo>
                  <a:lnTo>
                    <a:pt x="5347" y="1015"/>
                  </a:lnTo>
                  <a:lnTo>
                    <a:pt x="5197" y="1147"/>
                  </a:lnTo>
                  <a:lnTo>
                    <a:pt x="5056" y="1288"/>
                  </a:lnTo>
                  <a:lnTo>
                    <a:pt x="4924" y="1429"/>
                  </a:lnTo>
                  <a:lnTo>
                    <a:pt x="4791" y="1579"/>
                  </a:lnTo>
                  <a:lnTo>
                    <a:pt x="4668" y="1738"/>
                  </a:lnTo>
                  <a:lnTo>
                    <a:pt x="4553" y="1897"/>
                  </a:lnTo>
                  <a:lnTo>
                    <a:pt x="4447" y="2065"/>
                  </a:lnTo>
                  <a:lnTo>
                    <a:pt x="4341" y="2232"/>
                  </a:lnTo>
                  <a:lnTo>
                    <a:pt x="4244" y="2409"/>
                  </a:lnTo>
                  <a:lnTo>
                    <a:pt x="4156" y="2594"/>
                  </a:lnTo>
                  <a:lnTo>
                    <a:pt x="4077" y="2779"/>
                  </a:lnTo>
                  <a:lnTo>
                    <a:pt x="4006" y="2965"/>
                  </a:lnTo>
                  <a:lnTo>
                    <a:pt x="3944" y="3159"/>
                  </a:lnTo>
                  <a:lnTo>
                    <a:pt x="3891" y="3362"/>
                  </a:lnTo>
                  <a:lnTo>
                    <a:pt x="3838" y="3565"/>
                  </a:lnTo>
                  <a:lnTo>
                    <a:pt x="3803" y="3768"/>
                  </a:lnTo>
                  <a:lnTo>
                    <a:pt x="3777" y="3970"/>
                  </a:lnTo>
                  <a:lnTo>
                    <a:pt x="3777" y="3970"/>
                  </a:lnTo>
                  <a:lnTo>
                    <a:pt x="3609" y="3979"/>
                  </a:lnTo>
                  <a:lnTo>
                    <a:pt x="3450" y="3988"/>
                  </a:lnTo>
                  <a:lnTo>
                    <a:pt x="3283" y="4015"/>
                  </a:lnTo>
                  <a:lnTo>
                    <a:pt x="3124" y="4050"/>
                  </a:lnTo>
                  <a:lnTo>
                    <a:pt x="2965" y="4085"/>
                  </a:lnTo>
                  <a:lnTo>
                    <a:pt x="2815" y="4138"/>
                  </a:lnTo>
                  <a:lnTo>
                    <a:pt x="2656" y="4191"/>
                  </a:lnTo>
                  <a:lnTo>
                    <a:pt x="2506" y="4253"/>
                  </a:lnTo>
                  <a:lnTo>
                    <a:pt x="2365" y="4323"/>
                  </a:lnTo>
                  <a:lnTo>
                    <a:pt x="2224" y="4403"/>
                  </a:lnTo>
                  <a:lnTo>
                    <a:pt x="2082" y="4491"/>
                  </a:lnTo>
                  <a:lnTo>
                    <a:pt x="1941" y="4579"/>
                  </a:lnTo>
                  <a:lnTo>
                    <a:pt x="1818" y="4685"/>
                  </a:lnTo>
                  <a:lnTo>
                    <a:pt x="1685" y="4782"/>
                  </a:lnTo>
                  <a:lnTo>
                    <a:pt x="1571" y="4897"/>
                  </a:lnTo>
                  <a:lnTo>
                    <a:pt x="1447" y="5012"/>
                  </a:lnTo>
                  <a:lnTo>
                    <a:pt x="1341" y="5135"/>
                  </a:lnTo>
                  <a:lnTo>
                    <a:pt x="1235" y="5259"/>
                  </a:lnTo>
                  <a:lnTo>
                    <a:pt x="1129" y="5391"/>
                  </a:lnTo>
                  <a:lnTo>
                    <a:pt x="1041" y="5532"/>
                  </a:lnTo>
                  <a:lnTo>
                    <a:pt x="953" y="5673"/>
                  </a:lnTo>
                  <a:lnTo>
                    <a:pt x="865" y="5815"/>
                  </a:lnTo>
                  <a:lnTo>
                    <a:pt x="794" y="5965"/>
                  </a:lnTo>
                  <a:lnTo>
                    <a:pt x="724" y="6123"/>
                  </a:lnTo>
                  <a:lnTo>
                    <a:pt x="662" y="6282"/>
                  </a:lnTo>
                  <a:lnTo>
                    <a:pt x="609" y="6441"/>
                  </a:lnTo>
                  <a:lnTo>
                    <a:pt x="565" y="6600"/>
                  </a:lnTo>
                  <a:lnTo>
                    <a:pt x="529" y="6767"/>
                  </a:lnTo>
                  <a:lnTo>
                    <a:pt x="494" y="6935"/>
                  </a:lnTo>
                  <a:lnTo>
                    <a:pt x="477" y="7103"/>
                  </a:lnTo>
                  <a:lnTo>
                    <a:pt x="459" y="7279"/>
                  </a:lnTo>
                  <a:lnTo>
                    <a:pt x="459" y="7447"/>
                  </a:lnTo>
                  <a:lnTo>
                    <a:pt x="459" y="7447"/>
                  </a:lnTo>
                  <a:lnTo>
                    <a:pt x="459" y="7632"/>
                  </a:lnTo>
                  <a:lnTo>
                    <a:pt x="477" y="7817"/>
                  </a:lnTo>
                  <a:lnTo>
                    <a:pt x="494" y="7994"/>
                  </a:lnTo>
                  <a:lnTo>
                    <a:pt x="529" y="8170"/>
                  </a:lnTo>
                  <a:lnTo>
                    <a:pt x="565" y="8338"/>
                  </a:lnTo>
                  <a:lnTo>
                    <a:pt x="609" y="8506"/>
                  </a:lnTo>
                  <a:lnTo>
                    <a:pt x="662" y="8673"/>
                  </a:lnTo>
                  <a:lnTo>
                    <a:pt x="724" y="8832"/>
                  </a:lnTo>
                  <a:lnTo>
                    <a:pt x="794" y="8991"/>
                  </a:lnTo>
                  <a:lnTo>
                    <a:pt x="865" y="9141"/>
                  </a:lnTo>
                  <a:lnTo>
                    <a:pt x="953" y="9282"/>
                  </a:lnTo>
                  <a:lnTo>
                    <a:pt x="1041" y="9423"/>
                  </a:lnTo>
                  <a:lnTo>
                    <a:pt x="1129" y="9556"/>
                  </a:lnTo>
                  <a:lnTo>
                    <a:pt x="1235" y="9688"/>
                  </a:lnTo>
                  <a:lnTo>
                    <a:pt x="1341" y="9811"/>
                  </a:lnTo>
                  <a:lnTo>
                    <a:pt x="1447" y="9935"/>
                  </a:lnTo>
                  <a:lnTo>
                    <a:pt x="1571" y="10050"/>
                  </a:lnTo>
                  <a:lnTo>
                    <a:pt x="1685" y="10156"/>
                  </a:lnTo>
                  <a:lnTo>
                    <a:pt x="1818" y="10252"/>
                  </a:lnTo>
                  <a:lnTo>
                    <a:pt x="1941" y="10349"/>
                  </a:lnTo>
                  <a:lnTo>
                    <a:pt x="2082" y="10437"/>
                  </a:lnTo>
                  <a:lnTo>
                    <a:pt x="2224" y="10516"/>
                  </a:lnTo>
                  <a:lnTo>
                    <a:pt x="2365" y="10596"/>
                  </a:lnTo>
                  <a:lnTo>
                    <a:pt x="2506" y="10666"/>
                  </a:lnTo>
                  <a:lnTo>
                    <a:pt x="2656" y="10719"/>
                  </a:lnTo>
                  <a:lnTo>
                    <a:pt x="2815" y="10772"/>
                  </a:lnTo>
                  <a:lnTo>
                    <a:pt x="2965" y="10825"/>
                  </a:lnTo>
                  <a:lnTo>
                    <a:pt x="3124" y="10860"/>
                  </a:lnTo>
                  <a:lnTo>
                    <a:pt x="3283" y="10887"/>
                  </a:lnTo>
                  <a:lnTo>
                    <a:pt x="3450" y="10913"/>
                  </a:lnTo>
                  <a:lnTo>
                    <a:pt x="3609" y="10922"/>
                  </a:lnTo>
                  <a:lnTo>
                    <a:pt x="3777" y="10922"/>
                  </a:lnTo>
                  <a:lnTo>
                    <a:pt x="3777" y="10922"/>
                  </a:lnTo>
                  <a:lnTo>
                    <a:pt x="8435" y="10922"/>
                  </a:lnTo>
                  <a:lnTo>
                    <a:pt x="8435" y="13481"/>
                  </a:lnTo>
                  <a:lnTo>
                    <a:pt x="6539" y="11602"/>
                  </a:lnTo>
                  <a:lnTo>
                    <a:pt x="4289" y="13904"/>
                  </a:lnTo>
                  <a:lnTo>
                    <a:pt x="4589" y="14257"/>
                  </a:lnTo>
                  <a:lnTo>
                    <a:pt x="6292" y="12484"/>
                  </a:lnTo>
                  <a:lnTo>
                    <a:pt x="6292" y="14831"/>
                  </a:lnTo>
                  <a:lnTo>
                    <a:pt x="1191" y="14831"/>
                  </a:lnTo>
                  <a:lnTo>
                    <a:pt x="1191" y="14831"/>
                  </a:lnTo>
                  <a:lnTo>
                    <a:pt x="1068" y="14831"/>
                  </a:lnTo>
                  <a:lnTo>
                    <a:pt x="953" y="14849"/>
                  </a:lnTo>
                  <a:lnTo>
                    <a:pt x="838" y="14884"/>
                  </a:lnTo>
                  <a:lnTo>
                    <a:pt x="732" y="14919"/>
                  </a:lnTo>
                  <a:lnTo>
                    <a:pt x="627" y="14972"/>
                  </a:lnTo>
                  <a:lnTo>
                    <a:pt x="521" y="15034"/>
                  </a:lnTo>
                  <a:lnTo>
                    <a:pt x="432" y="15104"/>
                  </a:lnTo>
                  <a:lnTo>
                    <a:pt x="344" y="15175"/>
                  </a:lnTo>
                  <a:lnTo>
                    <a:pt x="274" y="15263"/>
                  </a:lnTo>
                  <a:lnTo>
                    <a:pt x="203" y="15352"/>
                  </a:lnTo>
                  <a:lnTo>
                    <a:pt x="141" y="15457"/>
                  </a:lnTo>
                  <a:lnTo>
                    <a:pt x="88" y="15554"/>
                  </a:lnTo>
                  <a:lnTo>
                    <a:pt x="53" y="15669"/>
                  </a:lnTo>
                  <a:lnTo>
                    <a:pt x="18" y="15784"/>
                  </a:lnTo>
                  <a:lnTo>
                    <a:pt x="0" y="15899"/>
                  </a:lnTo>
                  <a:lnTo>
                    <a:pt x="0" y="16022"/>
                  </a:lnTo>
                  <a:lnTo>
                    <a:pt x="0" y="19269"/>
                  </a:lnTo>
                  <a:lnTo>
                    <a:pt x="0" y="19269"/>
                  </a:lnTo>
                  <a:lnTo>
                    <a:pt x="0" y="19393"/>
                  </a:lnTo>
                  <a:lnTo>
                    <a:pt x="18" y="19516"/>
                  </a:lnTo>
                  <a:lnTo>
                    <a:pt x="53" y="19631"/>
                  </a:lnTo>
                  <a:lnTo>
                    <a:pt x="88" y="19737"/>
                  </a:lnTo>
                  <a:lnTo>
                    <a:pt x="141" y="19843"/>
                  </a:lnTo>
                  <a:lnTo>
                    <a:pt x="203" y="19940"/>
                  </a:lnTo>
                  <a:lnTo>
                    <a:pt x="274" y="20037"/>
                  </a:lnTo>
                  <a:lnTo>
                    <a:pt x="344" y="20116"/>
                  </a:lnTo>
                  <a:lnTo>
                    <a:pt x="432" y="20195"/>
                  </a:lnTo>
                  <a:lnTo>
                    <a:pt x="521" y="20266"/>
                  </a:lnTo>
                  <a:lnTo>
                    <a:pt x="627" y="20328"/>
                  </a:lnTo>
                  <a:lnTo>
                    <a:pt x="732" y="20372"/>
                  </a:lnTo>
                  <a:lnTo>
                    <a:pt x="838" y="20416"/>
                  </a:lnTo>
                  <a:lnTo>
                    <a:pt x="953" y="20443"/>
                  </a:lnTo>
                  <a:lnTo>
                    <a:pt x="1068" y="20460"/>
                  </a:lnTo>
                  <a:lnTo>
                    <a:pt x="1191" y="20469"/>
                  </a:lnTo>
                  <a:lnTo>
                    <a:pt x="14903" y="20469"/>
                  </a:lnTo>
                  <a:lnTo>
                    <a:pt x="14903" y="20469"/>
                  </a:lnTo>
                  <a:lnTo>
                    <a:pt x="15026" y="20460"/>
                  </a:lnTo>
                  <a:lnTo>
                    <a:pt x="15141" y="20443"/>
                  </a:lnTo>
                  <a:lnTo>
                    <a:pt x="15256" y="20416"/>
                  </a:lnTo>
                  <a:lnTo>
                    <a:pt x="15371" y="20372"/>
                  </a:lnTo>
                  <a:lnTo>
                    <a:pt x="15476" y="20328"/>
                  </a:lnTo>
                  <a:lnTo>
                    <a:pt x="15574" y="20266"/>
                  </a:lnTo>
                  <a:lnTo>
                    <a:pt x="15662" y="20195"/>
                  </a:lnTo>
                  <a:lnTo>
                    <a:pt x="15750" y="20116"/>
                  </a:lnTo>
                  <a:lnTo>
                    <a:pt x="15829" y="20037"/>
                  </a:lnTo>
                  <a:lnTo>
                    <a:pt x="15891" y="19940"/>
                  </a:lnTo>
                  <a:lnTo>
                    <a:pt x="15953" y="19843"/>
                  </a:lnTo>
                  <a:lnTo>
                    <a:pt x="16006" y="19737"/>
                  </a:lnTo>
                  <a:lnTo>
                    <a:pt x="16041" y="19631"/>
                  </a:lnTo>
                  <a:lnTo>
                    <a:pt x="16077" y="19516"/>
                  </a:lnTo>
                  <a:lnTo>
                    <a:pt x="16094" y="19393"/>
                  </a:lnTo>
                  <a:lnTo>
                    <a:pt x="16103" y="19269"/>
                  </a:lnTo>
                  <a:lnTo>
                    <a:pt x="16103" y="16022"/>
                  </a:lnTo>
                  <a:lnTo>
                    <a:pt x="16103" y="16022"/>
                  </a:lnTo>
                  <a:lnTo>
                    <a:pt x="16094" y="15899"/>
                  </a:lnTo>
                  <a:lnTo>
                    <a:pt x="16077" y="15784"/>
                  </a:lnTo>
                  <a:lnTo>
                    <a:pt x="16041" y="15669"/>
                  </a:lnTo>
                  <a:lnTo>
                    <a:pt x="16006" y="15554"/>
                  </a:lnTo>
                  <a:lnTo>
                    <a:pt x="15953" y="15457"/>
                  </a:lnTo>
                  <a:lnTo>
                    <a:pt x="15891" y="15352"/>
                  </a:lnTo>
                  <a:lnTo>
                    <a:pt x="15829" y="15263"/>
                  </a:lnTo>
                  <a:lnTo>
                    <a:pt x="15750" y="15175"/>
                  </a:lnTo>
                  <a:lnTo>
                    <a:pt x="15662" y="15104"/>
                  </a:lnTo>
                  <a:lnTo>
                    <a:pt x="15574" y="15034"/>
                  </a:lnTo>
                  <a:lnTo>
                    <a:pt x="15476" y="14972"/>
                  </a:lnTo>
                  <a:lnTo>
                    <a:pt x="15371" y="14919"/>
                  </a:lnTo>
                  <a:lnTo>
                    <a:pt x="15256" y="14884"/>
                  </a:lnTo>
                  <a:lnTo>
                    <a:pt x="15141" y="14849"/>
                  </a:lnTo>
                  <a:lnTo>
                    <a:pt x="15026" y="14831"/>
                  </a:lnTo>
                  <a:lnTo>
                    <a:pt x="14903" y="14831"/>
                  </a:lnTo>
                  <a:close/>
                  <a:moveTo>
                    <a:pt x="1403" y="7447"/>
                  </a:moveTo>
                  <a:lnTo>
                    <a:pt x="1403" y="7447"/>
                  </a:lnTo>
                  <a:lnTo>
                    <a:pt x="1412" y="7323"/>
                  </a:lnTo>
                  <a:lnTo>
                    <a:pt x="1421" y="7200"/>
                  </a:lnTo>
                  <a:lnTo>
                    <a:pt x="1430" y="7076"/>
                  </a:lnTo>
                  <a:lnTo>
                    <a:pt x="1456" y="6962"/>
                  </a:lnTo>
                  <a:lnTo>
                    <a:pt x="1482" y="6838"/>
                  </a:lnTo>
                  <a:lnTo>
                    <a:pt x="1509" y="6723"/>
                  </a:lnTo>
                  <a:lnTo>
                    <a:pt x="1544" y="6609"/>
                  </a:lnTo>
                  <a:lnTo>
                    <a:pt x="1588" y="6503"/>
                  </a:lnTo>
                  <a:lnTo>
                    <a:pt x="1632" y="6388"/>
                  </a:lnTo>
                  <a:lnTo>
                    <a:pt x="1685" y="6282"/>
                  </a:lnTo>
                  <a:lnTo>
                    <a:pt x="1738" y="6185"/>
                  </a:lnTo>
                  <a:lnTo>
                    <a:pt x="1800" y="6088"/>
                  </a:lnTo>
                  <a:lnTo>
                    <a:pt x="1862" y="5991"/>
                  </a:lnTo>
                  <a:lnTo>
                    <a:pt x="1932" y="5894"/>
                  </a:lnTo>
                  <a:lnTo>
                    <a:pt x="2003" y="5806"/>
                  </a:lnTo>
                  <a:lnTo>
                    <a:pt x="2082" y="5717"/>
                  </a:lnTo>
                  <a:lnTo>
                    <a:pt x="2162" y="5638"/>
                  </a:lnTo>
                  <a:lnTo>
                    <a:pt x="2250" y="5559"/>
                  </a:lnTo>
                  <a:lnTo>
                    <a:pt x="2338" y="5488"/>
                  </a:lnTo>
                  <a:lnTo>
                    <a:pt x="2427" y="5417"/>
                  </a:lnTo>
                  <a:lnTo>
                    <a:pt x="2524" y="5347"/>
                  </a:lnTo>
                  <a:lnTo>
                    <a:pt x="2612" y="5294"/>
                  </a:lnTo>
                  <a:lnTo>
                    <a:pt x="2718" y="5232"/>
                  </a:lnTo>
                  <a:lnTo>
                    <a:pt x="2815" y="5179"/>
                  </a:lnTo>
                  <a:lnTo>
                    <a:pt x="2921" y="5135"/>
                  </a:lnTo>
                  <a:lnTo>
                    <a:pt x="3027" y="5100"/>
                  </a:lnTo>
                  <a:lnTo>
                    <a:pt x="3141" y="5065"/>
                  </a:lnTo>
                  <a:lnTo>
                    <a:pt x="3256" y="5029"/>
                  </a:lnTo>
                  <a:lnTo>
                    <a:pt x="3362" y="5003"/>
                  </a:lnTo>
                  <a:lnTo>
                    <a:pt x="3486" y="4985"/>
                  </a:lnTo>
                  <a:lnTo>
                    <a:pt x="3600" y="4976"/>
                  </a:lnTo>
                  <a:lnTo>
                    <a:pt x="3715" y="4968"/>
                  </a:lnTo>
                  <a:lnTo>
                    <a:pt x="3715" y="4968"/>
                  </a:lnTo>
                  <a:lnTo>
                    <a:pt x="4730" y="4968"/>
                  </a:lnTo>
                  <a:lnTo>
                    <a:pt x="4730" y="4968"/>
                  </a:lnTo>
                  <a:lnTo>
                    <a:pt x="4730" y="4473"/>
                  </a:lnTo>
                  <a:lnTo>
                    <a:pt x="4730" y="4473"/>
                  </a:lnTo>
                  <a:lnTo>
                    <a:pt x="4730" y="4297"/>
                  </a:lnTo>
                  <a:lnTo>
                    <a:pt x="4747" y="4120"/>
                  </a:lnTo>
                  <a:lnTo>
                    <a:pt x="4765" y="3953"/>
                  </a:lnTo>
                  <a:lnTo>
                    <a:pt x="4800" y="3785"/>
                  </a:lnTo>
                  <a:lnTo>
                    <a:pt x="4836" y="3618"/>
                  </a:lnTo>
                  <a:lnTo>
                    <a:pt x="4880" y="3459"/>
                  </a:lnTo>
                  <a:lnTo>
                    <a:pt x="4933" y="3300"/>
                  </a:lnTo>
                  <a:lnTo>
                    <a:pt x="4994" y="3141"/>
                  </a:lnTo>
                  <a:lnTo>
                    <a:pt x="5065" y="2991"/>
                  </a:lnTo>
                  <a:lnTo>
                    <a:pt x="5136" y="2841"/>
                  </a:lnTo>
                  <a:lnTo>
                    <a:pt x="5224" y="2691"/>
                  </a:lnTo>
                  <a:lnTo>
                    <a:pt x="5312" y="2550"/>
                  </a:lnTo>
                  <a:lnTo>
                    <a:pt x="5400" y="2418"/>
                  </a:lnTo>
                  <a:lnTo>
                    <a:pt x="5506" y="2285"/>
                  </a:lnTo>
                  <a:lnTo>
                    <a:pt x="5612" y="2153"/>
                  </a:lnTo>
                  <a:lnTo>
                    <a:pt x="5718" y="2029"/>
                  </a:lnTo>
                  <a:lnTo>
                    <a:pt x="5842" y="1915"/>
                  </a:lnTo>
                  <a:lnTo>
                    <a:pt x="5956" y="1809"/>
                  </a:lnTo>
                  <a:lnTo>
                    <a:pt x="6089" y="1703"/>
                  </a:lnTo>
                  <a:lnTo>
                    <a:pt x="6212" y="1606"/>
                  </a:lnTo>
                  <a:lnTo>
                    <a:pt x="6353" y="1509"/>
                  </a:lnTo>
                  <a:lnTo>
                    <a:pt x="6486" y="1421"/>
                  </a:lnTo>
                  <a:lnTo>
                    <a:pt x="6636" y="1350"/>
                  </a:lnTo>
                  <a:lnTo>
                    <a:pt x="6777" y="1271"/>
                  </a:lnTo>
                  <a:lnTo>
                    <a:pt x="6927" y="1209"/>
                  </a:lnTo>
                  <a:lnTo>
                    <a:pt x="7077" y="1156"/>
                  </a:lnTo>
                  <a:lnTo>
                    <a:pt x="7236" y="1103"/>
                  </a:lnTo>
                  <a:lnTo>
                    <a:pt x="7395" y="1068"/>
                  </a:lnTo>
                  <a:lnTo>
                    <a:pt x="7553" y="1032"/>
                  </a:lnTo>
                  <a:lnTo>
                    <a:pt x="7721" y="1015"/>
                  </a:lnTo>
                  <a:lnTo>
                    <a:pt x="7880" y="997"/>
                  </a:lnTo>
                  <a:lnTo>
                    <a:pt x="8048" y="997"/>
                  </a:lnTo>
                  <a:lnTo>
                    <a:pt x="8048" y="997"/>
                  </a:lnTo>
                  <a:lnTo>
                    <a:pt x="8311" y="1006"/>
                  </a:lnTo>
                  <a:lnTo>
                    <a:pt x="8567" y="1032"/>
                  </a:lnTo>
                  <a:lnTo>
                    <a:pt x="8823" y="1085"/>
                  </a:lnTo>
                  <a:lnTo>
                    <a:pt x="9061" y="1147"/>
                  </a:lnTo>
                  <a:lnTo>
                    <a:pt x="9300" y="1235"/>
                  </a:lnTo>
                  <a:lnTo>
                    <a:pt x="9520" y="1341"/>
                  </a:lnTo>
                  <a:lnTo>
                    <a:pt x="9741" y="1465"/>
                  </a:lnTo>
                  <a:lnTo>
                    <a:pt x="9944" y="1597"/>
                  </a:lnTo>
                  <a:lnTo>
                    <a:pt x="10138" y="1756"/>
                  </a:lnTo>
                  <a:lnTo>
                    <a:pt x="10323" y="1923"/>
                  </a:lnTo>
                  <a:lnTo>
                    <a:pt x="10491" y="2109"/>
                  </a:lnTo>
                  <a:lnTo>
                    <a:pt x="10650" y="2303"/>
                  </a:lnTo>
                  <a:lnTo>
                    <a:pt x="10791" y="2515"/>
                  </a:lnTo>
                  <a:lnTo>
                    <a:pt x="10923" y="2744"/>
                  </a:lnTo>
                  <a:lnTo>
                    <a:pt x="11038" y="2982"/>
                  </a:lnTo>
                  <a:lnTo>
                    <a:pt x="11135" y="3229"/>
                  </a:lnTo>
                  <a:lnTo>
                    <a:pt x="11135" y="3229"/>
                  </a:lnTo>
                  <a:lnTo>
                    <a:pt x="11250" y="3476"/>
                  </a:lnTo>
                  <a:lnTo>
                    <a:pt x="11250" y="3476"/>
                  </a:lnTo>
                  <a:lnTo>
                    <a:pt x="11603" y="3476"/>
                  </a:lnTo>
                  <a:lnTo>
                    <a:pt x="11603" y="3476"/>
                  </a:lnTo>
                  <a:lnTo>
                    <a:pt x="11762" y="3485"/>
                  </a:lnTo>
                  <a:lnTo>
                    <a:pt x="11912" y="3494"/>
                  </a:lnTo>
                  <a:lnTo>
                    <a:pt x="12062" y="3512"/>
                  </a:lnTo>
                  <a:lnTo>
                    <a:pt x="12212" y="3547"/>
                  </a:lnTo>
                  <a:lnTo>
                    <a:pt x="12362" y="3582"/>
                  </a:lnTo>
                  <a:lnTo>
                    <a:pt x="12512" y="3626"/>
                  </a:lnTo>
                  <a:lnTo>
                    <a:pt x="12653" y="3679"/>
                  </a:lnTo>
                  <a:lnTo>
                    <a:pt x="12785" y="3741"/>
                  </a:lnTo>
                  <a:lnTo>
                    <a:pt x="12926" y="3803"/>
                  </a:lnTo>
                  <a:lnTo>
                    <a:pt x="13059" y="3873"/>
                  </a:lnTo>
                  <a:lnTo>
                    <a:pt x="13182" y="3953"/>
                  </a:lnTo>
                  <a:lnTo>
                    <a:pt x="13315" y="4041"/>
                  </a:lnTo>
                  <a:lnTo>
                    <a:pt x="13429" y="4129"/>
                  </a:lnTo>
                  <a:lnTo>
                    <a:pt x="13553" y="4226"/>
                  </a:lnTo>
                  <a:lnTo>
                    <a:pt x="13659" y="4332"/>
                  </a:lnTo>
                  <a:lnTo>
                    <a:pt x="13773" y="4438"/>
                  </a:lnTo>
                  <a:lnTo>
                    <a:pt x="13871" y="4553"/>
                  </a:lnTo>
                  <a:lnTo>
                    <a:pt x="13976" y="4668"/>
                  </a:lnTo>
                  <a:lnTo>
                    <a:pt x="14065" y="4791"/>
                  </a:lnTo>
                  <a:lnTo>
                    <a:pt x="14153" y="4923"/>
                  </a:lnTo>
                  <a:lnTo>
                    <a:pt x="14232" y="5047"/>
                  </a:lnTo>
                  <a:lnTo>
                    <a:pt x="14312" y="5188"/>
                  </a:lnTo>
                  <a:lnTo>
                    <a:pt x="14382" y="5329"/>
                  </a:lnTo>
                  <a:lnTo>
                    <a:pt x="14444" y="5470"/>
                  </a:lnTo>
                  <a:lnTo>
                    <a:pt x="14497" y="5612"/>
                  </a:lnTo>
                  <a:lnTo>
                    <a:pt x="14550" y="5762"/>
                  </a:lnTo>
                  <a:lnTo>
                    <a:pt x="14594" y="5912"/>
                  </a:lnTo>
                  <a:lnTo>
                    <a:pt x="14629" y="6070"/>
                  </a:lnTo>
                  <a:lnTo>
                    <a:pt x="14656" y="6220"/>
                  </a:lnTo>
                  <a:lnTo>
                    <a:pt x="14673" y="6379"/>
                  </a:lnTo>
                  <a:lnTo>
                    <a:pt x="14682" y="6547"/>
                  </a:lnTo>
                  <a:lnTo>
                    <a:pt x="14691" y="6706"/>
                  </a:lnTo>
                  <a:lnTo>
                    <a:pt x="14691" y="6706"/>
                  </a:lnTo>
                  <a:lnTo>
                    <a:pt x="14682" y="6882"/>
                  </a:lnTo>
                  <a:lnTo>
                    <a:pt x="14673" y="7050"/>
                  </a:lnTo>
                  <a:lnTo>
                    <a:pt x="14656" y="7217"/>
                  </a:lnTo>
                  <a:lnTo>
                    <a:pt x="14629" y="7376"/>
                  </a:lnTo>
                  <a:lnTo>
                    <a:pt x="14594" y="7535"/>
                  </a:lnTo>
                  <a:lnTo>
                    <a:pt x="14550" y="7694"/>
                  </a:lnTo>
                  <a:lnTo>
                    <a:pt x="14497" y="7844"/>
                  </a:lnTo>
                  <a:lnTo>
                    <a:pt x="14444" y="7994"/>
                  </a:lnTo>
                  <a:lnTo>
                    <a:pt x="14382" y="8144"/>
                  </a:lnTo>
                  <a:lnTo>
                    <a:pt x="14312" y="8276"/>
                  </a:lnTo>
                  <a:lnTo>
                    <a:pt x="14232" y="8417"/>
                  </a:lnTo>
                  <a:lnTo>
                    <a:pt x="14153" y="8550"/>
                  </a:lnTo>
                  <a:lnTo>
                    <a:pt x="14065" y="8673"/>
                  </a:lnTo>
                  <a:lnTo>
                    <a:pt x="13976" y="8788"/>
                  </a:lnTo>
                  <a:lnTo>
                    <a:pt x="13871" y="8912"/>
                  </a:lnTo>
                  <a:lnTo>
                    <a:pt x="13773" y="9017"/>
                  </a:lnTo>
                  <a:lnTo>
                    <a:pt x="13659" y="9123"/>
                  </a:lnTo>
                  <a:lnTo>
                    <a:pt x="13553" y="9220"/>
                  </a:lnTo>
                  <a:lnTo>
                    <a:pt x="13429" y="9317"/>
                  </a:lnTo>
                  <a:lnTo>
                    <a:pt x="13315" y="9406"/>
                  </a:lnTo>
                  <a:lnTo>
                    <a:pt x="13182" y="9485"/>
                  </a:lnTo>
                  <a:lnTo>
                    <a:pt x="13059" y="9564"/>
                  </a:lnTo>
                  <a:lnTo>
                    <a:pt x="12926" y="9626"/>
                  </a:lnTo>
                  <a:lnTo>
                    <a:pt x="12785" y="9688"/>
                  </a:lnTo>
                  <a:lnTo>
                    <a:pt x="12653" y="9750"/>
                  </a:lnTo>
                  <a:lnTo>
                    <a:pt x="12512" y="9794"/>
                  </a:lnTo>
                  <a:lnTo>
                    <a:pt x="12362" y="9838"/>
                  </a:lnTo>
                  <a:lnTo>
                    <a:pt x="12212" y="9873"/>
                  </a:lnTo>
                  <a:lnTo>
                    <a:pt x="12062" y="9900"/>
                  </a:lnTo>
                  <a:lnTo>
                    <a:pt x="11912" y="9917"/>
                  </a:lnTo>
                  <a:lnTo>
                    <a:pt x="11762" y="9926"/>
                  </a:lnTo>
                  <a:lnTo>
                    <a:pt x="11603" y="9935"/>
                  </a:lnTo>
                  <a:lnTo>
                    <a:pt x="11603" y="9935"/>
                  </a:lnTo>
                  <a:lnTo>
                    <a:pt x="3777" y="9935"/>
                  </a:lnTo>
                  <a:lnTo>
                    <a:pt x="3777" y="9935"/>
                  </a:lnTo>
                  <a:lnTo>
                    <a:pt x="3653" y="9935"/>
                  </a:lnTo>
                  <a:lnTo>
                    <a:pt x="3538" y="9917"/>
                  </a:lnTo>
                  <a:lnTo>
                    <a:pt x="3415" y="9909"/>
                  </a:lnTo>
                  <a:lnTo>
                    <a:pt x="3300" y="9882"/>
                  </a:lnTo>
                  <a:lnTo>
                    <a:pt x="3186" y="9856"/>
                  </a:lnTo>
                  <a:lnTo>
                    <a:pt x="3071" y="9820"/>
                  </a:lnTo>
                  <a:lnTo>
                    <a:pt x="2965" y="9785"/>
                  </a:lnTo>
                  <a:lnTo>
                    <a:pt x="2859" y="9741"/>
                  </a:lnTo>
                  <a:lnTo>
                    <a:pt x="2753" y="9688"/>
                  </a:lnTo>
                  <a:lnTo>
                    <a:pt x="2647" y="9635"/>
                  </a:lnTo>
                  <a:lnTo>
                    <a:pt x="2550" y="9573"/>
                  </a:lnTo>
                  <a:lnTo>
                    <a:pt x="2453" y="9511"/>
                  </a:lnTo>
                  <a:lnTo>
                    <a:pt x="2365" y="9441"/>
                  </a:lnTo>
                  <a:lnTo>
                    <a:pt x="2268" y="9361"/>
                  </a:lnTo>
                  <a:lnTo>
                    <a:pt x="2188" y="9291"/>
                  </a:lnTo>
                  <a:lnTo>
                    <a:pt x="2100" y="9203"/>
                  </a:lnTo>
                  <a:lnTo>
                    <a:pt x="2021" y="9114"/>
                  </a:lnTo>
                  <a:lnTo>
                    <a:pt x="1950" y="9026"/>
                  </a:lnTo>
                  <a:lnTo>
                    <a:pt x="1880" y="8938"/>
                  </a:lnTo>
                  <a:lnTo>
                    <a:pt x="1809" y="8841"/>
                  </a:lnTo>
                  <a:lnTo>
                    <a:pt x="1747" y="8735"/>
                  </a:lnTo>
                  <a:lnTo>
                    <a:pt x="1694" y="8629"/>
                  </a:lnTo>
                  <a:lnTo>
                    <a:pt x="1641" y="8523"/>
                  </a:lnTo>
                  <a:lnTo>
                    <a:pt x="1597" y="8417"/>
                  </a:lnTo>
                  <a:lnTo>
                    <a:pt x="1553" y="8303"/>
                  </a:lnTo>
                  <a:lnTo>
                    <a:pt x="1509" y="8188"/>
                  </a:lnTo>
                  <a:lnTo>
                    <a:pt x="1482" y="8073"/>
                  </a:lnTo>
                  <a:lnTo>
                    <a:pt x="1456" y="7950"/>
                  </a:lnTo>
                  <a:lnTo>
                    <a:pt x="1430" y="7826"/>
                  </a:lnTo>
                  <a:lnTo>
                    <a:pt x="1421" y="7703"/>
                  </a:lnTo>
                  <a:lnTo>
                    <a:pt x="1412" y="7579"/>
                  </a:lnTo>
                  <a:lnTo>
                    <a:pt x="1403" y="7447"/>
                  </a:lnTo>
                  <a:close/>
                  <a:moveTo>
                    <a:pt x="15185" y="19269"/>
                  </a:moveTo>
                  <a:lnTo>
                    <a:pt x="15185" y="19269"/>
                  </a:lnTo>
                  <a:lnTo>
                    <a:pt x="15185" y="19331"/>
                  </a:lnTo>
                  <a:lnTo>
                    <a:pt x="15168" y="19384"/>
                  </a:lnTo>
                  <a:lnTo>
                    <a:pt x="15141" y="19428"/>
                  </a:lnTo>
                  <a:lnTo>
                    <a:pt x="15106" y="19472"/>
                  </a:lnTo>
                  <a:lnTo>
                    <a:pt x="15062" y="19507"/>
                  </a:lnTo>
                  <a:lnTo>
                    <a:pt x="15018" y="19534"/>
                  </a:lnTo>
                  <a:lnTo>
                    <a:pt x="14956" y="19551"/>
                  </a:lnTo>
                  <a:lnTo>
                    <a:pt x="14903" y="19560"/>
                  </a:lnTo>
                  <a:lnTo>
                    <a:pt x="1191" y="19560"/>
                  </a:lnTo>
                  <a:lnTo>
                    <a:pt x="1191" y="19560"/>
                  </a:lnTo>
                  <a:lnTo>
                    <a:pt x="1138" y="19551"/>
                  </a:lnTo>
                  <a:lnTo>
                    <a:pt x="1085" y="19534"/>
                  </a:lnTo>
                  <a:lnTo>
                    <a:pt x="1032" y="19507"/>
                  </a:lnTo>
                  <a:lnTo>
                    <a:pt x="988" y="19472"/>
                  </a:lnTo>
                  <a:lnTo>
                    <a:pt x="953" y="19428"/>
                  </a:lnTo>
                  <a:lnTo>
                    <a:pt x="927" y="19384"/>
                  </a:lnTo>
                  <a:lnTo>
                    <a:pt x="909" y="19331"/>
                  </a:lnTo>
                  <a:lnTo>
                    <a:pt x="909" y="19269"/>
                  </a:lnTo>
                  <a:lnTo>
                    <a:pt x="909" y="16022"/>
                  </a:lnTo>
                  <a:lnTo>
                    <a:pt x="909" y="16022"/>
                  </a:lnTo>
                  <a:lnTo>
                    <a:pt x="909" y="15969"/>
                  </a:lnTo>
                  <a:lnTo>
                    <a:pt x="927" y="15916"/>
                  </a:lnTo>
                  <a:lnTo>
                    <a:pt x="953" y="15863"/>
                  </a:lnTo>
                  <a:lnTo>
                    <a:pt x="988" y="15819"/>
                  </a:lnTo>
                  <a:lnTo>
                    <a:pt x="1032" y="15784"/>
                  </a:lnTo>
                  <a:lnTo>
                    <a:pt x="1085" y="15757"/>
                  </a:lnTo>
                  <a:lnTo>
                    <a:pt x="1138" y="15740"/>
                  </a:lnTo>
                  <a:lnTo>
                    <a:pt x="1191" y="15740"/>
                  </a:lnTo>
                  <a:lnTo>
                    <a:pt x="6292" y="15740"/>
                  </a:lnTo>
                  <a:lnTo>
                    <a:pt x="6759" y="15740"/>
                  </a:lnTo>
                  <a:lnTo>
                    <a:pt x="14903" y="15740"/>
                  </a:lnTo>
                  <a:lnTo>
                    <a:pt x="14903" y="15740"/>
                  </a:lnTo>
                  <a:lnTo>
                    <a:pt x="14956" y="15740"/>
                  </a:lnTo>
                  <a:lnTo>
                    <a:pt x="15018" y="15757"/>
                  </a:lnTo>
                  <a:lnTo>
                    <a:pt x="15062" y="15784"/>
                  </a:lnTo>
                  <a:lnTo>
                    <a:pt x="15106" y="15819"/>
                  </a:lnTo>
                  <a:lnTo>
                    <a:pt x="15141" y="15863"/>
                  </a:lnTo>
                  <a:lnTo>
                    <a:pt x="15168" y="15916"/>
                  </a:lnTo>
                  <a:lnTo>
                    <a:pt x="15185" y="15969"/>
                  </a:lnTo>
                  <a:lnTo>
                    <a:pt x="15185" y="16022"/>
                  </a:lnTo>
                  <a:lnTo>
                    <a:pt x="15185" y="192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25">
                <a:defRPr/>
              </a:pPr>
              <a:endParaRPr lang="en-US" sz="1800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6" name="Freeform 22">
              <a:extLst>
                <a:ext uri="{FF2B5EF4-FFF2-40B4-BE49-F238E27FC236}">
                  <a16:creationId xmlns:a16="http://schemas.microsoft.com/office/drawing/2014/main" id="{8BEC5A9F-C61C-4526-ABCF-A97D7D826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00" y="6224588"/>
              <a:ext cx="492125" cy="492125"/>
            </a:xfrm>
            <a:custGeom>
              <a:avLst/>
              <a:gdLst>
                <a:gd name="T0" fmla="*/ 688 w 1369"/>
                <a:gd name="T1" fmla="*/ 0 h 1369"/>
                <a:gd name="T2" fmla="*/ 547 w 1369"/>
                <a:gd name="T3" fmla="*/ 9 h 1369"/>
                <a:gd name="T4" fmla="*/ 415 w 1369"/>
                <a:gd name="T5" fmla="*/ 53 h 1369"/>
                <a:gd name="T6" fmla="*/ 300 w 1369"/>
                <a:gd name="T7" fmla="*/ 115 h 1369"/>
                <a:gd name="T8" fmla="*/ 203 w 1369"/>
                <a:gd name="T9" fmla="*/ 194 h 1369"/>
                <a:gd name="T10" fmla="*/ 115 w 1369"/>
                <a:gd name="T11" fmla="*/ 300 h 1369"/>
                <a:gd name="T12" fmla="*/ 53 w 1369"/>
                <a:gd name="T13" fmla="*/ 415 h 1369"/>
                <a:gd name="T14" fmla="*/ 18 w 1369"/>
                <a:gd name="T15" fmla="*/ 547 h 1369"/>
                <a:gd name="T16" fmla="*/ 0 w 1369"/>
                <a:gd name="T17" fmla="*/ 680 h 1369"/>
                <a:gd name="T18" fmla="*/ 0 w 1369"/>
                <a:gd name="T19" fmla="*/ 750 h 1369"/>
                <a:gd name="T20" fmla="*/ 35 w 1369"/>
                <a:gd name="T21" fmla="*/ 882 h 1369"/>
                <a:gd name="T22" fmla="*/ 79 w 1369"/>
                <a:gd name="T23" fmla="*/ 1006 h 1369"/>
                <a:gd name="T24" fmla="*/ 159 w 1369"/>
                <a:gd name="T25" fmla="*/ 1121 h 1369"/>
                <a:gd name="T26" fmla="*/ 247 w 1369"/>
                <a:gd name="T27" fmla="*/ 1209 h 1369"/>
                <a:gd name="T28" fmla="*/ 362 w 1369"/>
                <a:gd name="T29" fmla="*/ 1288 h 1369"/>
                <a:gd name="T30" fmla="*/ 485 w 1369"/>
                <a:gd name="T31" fmla="*/ 1332 h 1369"/>
                <a:gd name="T32" fmla="*/ 618 w 1369"/>
                <a:gd name="T33" fmla="*/ 1368 h 1369"/>
                <a:gd name="T34" fmla="*/ 688 w 1369"/>
                <a:gd name="T35" fmla="*/ 1368 h 1369"/>
                <a:gd name="T36" fmla="*/ 821 w 1369"/>
                <a:gd name="T37" fmla="*/ 1350 h 1369"/>
                <a:gd name="T38" fmla="*/ 953 w 1369"/>
                <a:gd name="T39" fmla="*/ 1315 h 1369"/>
                <a:gd name="T40" fmla="*/ 1068 w 1369"/>
                <a:gd name="T41" fmla="*/ 1253 h 1369"/>
                <a:gd name="T42" fmla="*/ 1174 w 1369"/>
                <a:gd name="T43" fmla="*/ 1165 h 1369"/>
                <a:gd name="T44" fmla="*/ 1253 w 1369"/>
                <a:gd name="T45" fmla="*/ 1068 h 1369"/>
                <a:gd name="T46" fmla="*/ 1315 w 1369"/>
                <a:gd name="T47" fmla="*/ 953 h 1369"/>
                <a:gd name="T48" fmla="*/ 1359 w 1369"/>
                <a:gd name="T49" fmla="*/ 821 h 1369"/>
                <a:gd name="T50" fmla="*/ 1368 w 1369"/>
                <a:gd name="T51" fmla="*/ 680 h 1369"/>
                <a:gd name="T52" fmla="*/ 1368 w 1369"/>
                <a:gd name="T53" fmla="*/ 609 h 1369"/>
                <a:gd name="T54" fmla="*/ 1341 w 1369"/>
                <a:gd name="T55" fmla="*/ 477 h 1369"/>
                <a:gd name="T56" fmla="*/ 1288 w 1369"/>
                <a:gd name="T57" fmla="*/ 353 h 1369"/>
                <a:gd name="T58" fmla="*/ 1218 w 1369"/>
                <a:gd name="T59" fmla="*/ 247 h 1369"/>
                <a:gd name="T60" fmla="*/ 1121 w 1369"/>
                <a:gd name="T61" fmla="*/ 150 h 1369"/>
                <a:gd name="T62" fmla="*/ 1015 w 1369"/>
                <a:gd name="T63" fmla="*/ 80 h 1369"/>
                <a:gd name="T64" fmla="*/ 891 w 1369"/>
                <a:gd name="T65" fmla="*/ 27 h 1369"/>
                <a:gd name="T66" fmla="*/ 759 w 1369"/>
                <a:gd name="T67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9" h="1369">
                  <a:moveTo>
                    <a:pt x="688" y="0"/>
                  </a:moveTo>
                  <a:lnTo>
                    <a:pt x="688" y="0"/>
                  </a:lnTo>
                  <a:lnTo>
                    <a:pt x="618" y="0"/>
                  </a:lnTo>
                  <a:lnTo>
                    <a:pt x="547" y="9"/>
                  </a:lnTo>
                  <a:lnTo>
                    <a:pt x="485" y="27"/>
                  </a:lnTo>
                  <a:lnTo>
                    <a:pt x="415" y="53"/>
                  </a:lnTo>
                  <a:lnTo>
                    <a:pt x="362" y="80"/>
                  </a:lnTo>
                  <a:lnTo>
                    <a:pt x="300" y="115"/>
                  </a:lnTo>
                  <a:lnTo>
                    <a:pt x="247" y="150"/>
                  </a:lnTo>
                  <a:lnTo>
                    <a:pt x="203" y="194"/>
                  </a:lnTo>
                  <a:lnTo>
                    <a:pt x="159" y="247"/>
                  </a:lnTo>
                  <a:lnTo>
                    <a:pt x="115" y="300"/>
                  </a:lnTo>
                  <a:lnTo>
                    <a:pt x="79" y="353"/>
                  </a:lnTo>
                  <a:lnTo>
                    <a:pt x="53" y="415"/>
                  </a:lnTo>
                  <a:lnTo>
                    <a:pt x="35" y="477"/>
                  </a:lnTo>
                  <a:lnTo>
                    <a:pt x="18" y="547"/>
                  </a:lnTo>
                  <a:lnTo>
                    <a:pt x="0" y="609"/>
                  </a:lnTo>
                  <a:lnTo>
                    <a:pt x="0" y="680"/>
                  </a:lnTo>
                  <a:lnTo>
                    <a:pt x="0" y="680"/>
                  </a:lnTo>
                  <a:lnTo>
                    <a:pt x="0" y="750"/>
                  </a:lnTo>
                  <a:lnTo>
                    <a:pt x="18" y="821"/>
                  </a:lnTo>
                  <a:lnTo>
                    <a:pt x="35" y="882"/>
                  </a:lnTo>
                  <a:lnTo>
                    <a:pt x="53" y="953"/>
                  </a:lnTo>
                  <a:lnTo>
                    <a:pt x="79" y="1006"/>
                  </a:lnTo>
                  <a:lnTo>
                    <a:pt x="115" y="1068"/>
                  </a:lnTo>
                  <a:lnTo>
                    <a:pt x="159" y="1121"/>
                  </a:lnTo>
                  <a:lnTo>
                    <a:pt x="203" y="1165"/>
                  </a:lnTo>
                  <a:lnTo>
                    <a:pt x="247" y="1209"/>
                  </a:lnTo>
                  <a:lnTo>
                    <a:pt x="300" y="1253"/>
                  </a:lnTo>
                  <a:lnTo>
                    <a:pt x="362" y="1288"/>
                  </a:lnTo>
                  <a:lnTo>
                    <a:pt x="415" y="1315"/>
                  </a:lnTo>
                  <a:lnTo>
                    <a:pt x="485" y="1332"/>
                  </a:lnTo>
                  <a:lnTo>
                    <a:pt x="547" y="1350"/>
                  </a:lnTo>
                  <a:lnTo>
                    <a:pt x="618" y="1368"/>
                  </a:lnTo>
                  <a:lnTo>
                    <a:pt x="688" y="1368"/>
                  </a:lnTo>
                  <a:lnTo>
                    <a:pt x="688" y="1368"/>
                  </a:lnTo>
                  <a:lnTo>
                    <a:pt x="759" y="1368"/>
                  </a:lnTo>
                  <a:lnTo>
                    <a:pt x="821" y="1350"/>
                  </a:lnTo>
                  <a:lnTo>
                    <a:pt x="891" y="1332"/>
                  </a:lnTo>
                  <a:lnTo>
                    <a:pt x="953" y="1315"/>
                  </a:lnTo>
                  <a:lnTo>
                    <a:pt x="1015" y="1288"/>
                  </a:lnTo>
                  <a:lnTo>
                    <a:pt x="1068" y="1253"/>
                  </a:lnTo>
                  <a:lnTo>
                    <a:pt x="1121" y="1209"/>
                  </a:lnTo>
                  <a:lnTo>
                    <a:pt x="1174" y="1165"/>
                  </a:lnTo>
                  <a:lnTo>
                    <a:pt x="1218" y="1121"/>
                  </a:lnTo>
                  <a:lnTo>
                    <a:pt x="1253" y="1068"/>
                  </a:lnTo>
                  <a:lnTo>
                    <a:pt x="1288" y="1006"/>
                  </a:lnTo>
                  <a:lnTo>
                    <a:pt x="1315" y="953"/>
                  </a:lnTo>
                  <a:lnTo>
                    <a:pt x="1341" y="882"/>
                  </a:lnTo>
                  <a:lnTo>
                    <a:pt x="1359" y="821"/>
                  </a:lnTo>
                  <a:lnTo>
                    <a:pt x="1368" y="750"/>
                  </a:lnTo>
                  <a:lnTo>
                    <a:pt x="1368" y="680"/>
                  </a:lnTo>
                  <a:lnTo>
                    <a:pt x="1368" y="680"/>
                  </a:lnTo>
                  <a:lnTo>
                    <a:pt x="1368" y="609"/>
                  </a:lnTo>
                  <a:lnTo>
                    <a:pt x="1359" y="547"/>
                  </a:lnTo>
                  <a:lnTo>
                    <a:pt x="1341" y="477"/>
                  </a:lnTo>
                  <a:lnTo>
                    <a:pt x="1315" y="415"/>
                  </a:lnTo>
                  <a:lnTo>
                    <a:pt x="1288" y="353"/>
                  </a:lnTo>
                  <a:lnTo>
                    <a:pt x="1253" y="300"/>
                  </a:lnTo>
                  <a:lnTo>
                    <a:pt x="1218" y="247"/>
                  </a:lnTo>
                  <a:lnTo>
                    <a:pt x="1174" y="194"/>
                  </a:lnTo>
                  <a:lnTo>
                    <a:pt x="1121" y="150"/>
                  </a:lnTo>
                  <a:lnTo>
                    <a:pt x="1068" y="115"/>
                  </a:lnTo>
                  <a:lnTo>
                    <a:pt x="1015" y="80"/>
                  </a:lnTo>
                  <a:lnTo>
                    <a:pt x="953" y="53"/>
                  </a:lnTo>
                  <a:lnTo>
                    <a:pt x="891" y="27"/>
                  </a:lnTo>
                  <a:lnTo>
                    <a:pt x="821" y="9"/>
                  </a:lnTo>
                  <a:lnTo>
                    <a:pt x="759" y="0"/>
                  </a:lnTo>
                  <a:lnTo>
                    <a:pt x="68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25">
                <a:defRPr/>
              </a:pPr>
              <a:endParaRPr lang="en-US" sz="1800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7" name="Freeform 23">
              <a:extLst>
                <a:ext uri="{FF2B5EF4-FFF2-40B4-BE49-F238E27FC236}">
                  <a16:creationId xmlns:a16="http://schemas.microsoft.com/office/drawing/2014/main" id="{040FB19E-6816-4B76-9B62-84CA0B705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913" y="6307138"/>
              <a:ext cx="2716212" cy="327025"/>
            </a:xfrm>
            <a:custGeom>
              <a:avLst/>
              <a:gdLst>
                <a:gd name="T0" fmla="*/ 0 w 7545"/>
                <a:gd name="T1" fmla="*/ 908 h 909"/>
                <a:gd name="T2" fmla="*/ 7544 w 7545"/>
                <a:gd name="T3" fmla="*/ 908 h 909"/>
                <a:gd name="T4" fmla="*/ 7544 w 7545"/>
                <a:gd name="T5" fmla="*/ 0 h 909"/>
                <a:gd name="T6" fmla="*/ 0 w 7545"/>
                <a:gd name="T7" fmla="*/ 0 h 909"/>
                <a:gd name="T8" fmla="*/ 0 w 7545"/>
                <a:gd name="T9" fmla="*/ 908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45" h="909">
                  <a:moveTo>
                    <a:pt x="0" y="908"/>
                  </a:moveTo>
                  <a:lnTo>
                    <a:pt x="7544" y="908"/>
                  </a:lnTo>
                  <a:lnTo>
                    <a:pt x="7544" y="0"/>
                  </a:lnTo>
                  <a:lnTo>
                    <a:pt x="0" y="0"/>
                  </a:lnTo>
                  <a:lnTo>
                    <a:pt x="0" y="9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25">
                <a:defRPr/>
              </a:pPr>
              <a:endParaRPr lang="en-US" sz="1800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8C2B34F-19EA-4139-92F8-9203AC93DC3A}"/>
              </a:ext>
            </a:extLst>
          </p:cNvPr>
          <p:cNvSpPr/>
          <p:nvPr/>
        </p:nvSpPr>
        <p:spPr bwMode="auto">
          <a:xfrm rot="16200000">
            <a:off x="10307361" y="3158469"/>
            <a:ext cx="2852068" cy="53799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Azure Stack + Hybrid</a:t>
            </a:r>
            <a:endParaRPr lang="en-US" sz="1800" strike="sngStrike" dirty="0">
              <a:solidFill>
                <a:srgbClr val="505050">
                  <a:lumMod val="75000"/>
                </a:srgbClr>
              </a:solidFill>
              <a:highlight>
                <a:srgbClr val="808000"/>
              </a:highlight>
              <a:latin typeface="Segoe UI Semilight"/>
              <a:cs typeface="Segoe UI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09E0BB9-8C05-4324-A058-F43F44572E89}"/>
              </a:ext>
            </a:extLst>
          </p:cNvPr>
          <p:cNvSpPr/>
          <p:nvPr/>
        </p:nvSpPr>
        <p:spPr bwMode="auto">
          <a:xfrm>
            <a:off x="4549520" y="5398428"/>
            <a:ext cx="2852068" cy="53799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9E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Core infrastructure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4145D33-3352-4B75-9036-4B70131601A9}"/>
              </a:ext>
            </a:extLst>
          </p:cNvPr>
          <p:cNvSpPr/>
          <p:nvPr/>
        </p:nvSpPr>
        <p:spPr bwMode="auto">
          <a:xfrm>
            <a:off x="4563844" y="5904789"/>
            <a:ext cx="6963953" cy="43370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Compute       Networking         Storage         Security         Identity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0F3BAEA-36BC-4089-91E0-B048A05C3040}"/>
              </a:ext>
            </a:extLst>
          </p:cNvPr>
          <p:cNvSpPr/>
          <p:nvPr/>
        </p:nvSpPr>
        <p:spPr bwMode="auto">
          <a:xfrm>
            <a:off x="4537930" y="1973354"/>
            <a:ext cx="2982170" cy="4900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9E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Advanced workloads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F1B8A52-7ED3-45BB-B746-C727C9CB55B5}"/>
              </a:ext>
            </a:extLst>
          </p:cNvPr>
          <p:cNvSpPr/>
          <p:nvPr/>
        </p:nvSpPr>
        <p:spPr bwMode="auto">
          <a:xfrm>
            <a:off x="4558782" y="2315024"/>
            <a:ext cx="2812380" cy="226859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Mobile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Serverless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Containers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 services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50505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00" dirty="0">
              <a:solidFill>
                <a:srgbClr val="505050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358FD2A-52DA-4182-A600-3EDB60685FF4}"/>
              </a:ext>
            </a:extLst>
          </p:cNvPr>
          <p:cNvSpPr/>
          <p:nvPr/>
        </p:nvSpPr>
        <p:spPr bwMode="auto">
          <a:xfrm>
            <a:off x="7222277" y="2315024"/>
            <a:ext cx="3504060" cy="226859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Media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Analytics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Internet of Things</a:t>
            </a:r>
          </a:p>
          <a:p>
            <a:pPr defTabSz="932114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rgbClr val="505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AI + Machine Learning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2E83512-F9BB-46C6-90EA-E29305E54994}"/>
              </a:ext>
            </a:extLst>
          </p:cNvPr>
          <p:cNvSpPr/>
          <p:nvPr/>
        </p:nvSpPr>
        <p:spPr bwMode="auto">
          <a:xfrm>
            <a:off x="4548283" y="214382"/>
            <a:ext cx="1712794" cy="4900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9E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Tools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3BF90BB-09DB-45CA-BA30-A516B1BC1733}"/>
              </a:ext>
            </a:extLst>
          </p:cNvPr>
          <p:cNvSpPr/>
          <p:nvPr/>
        </p:nvSpPr>
        <p:spPr bwMode="auto">
          <a:xfrm>
            <a:off x="4543546" y="752463"/>
            <a:ext cx="6164409" cy="2750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dirty="0">
                <a:solidFill>
                  <a:srgbClr val="FFFFFF"/>
                </a:solidFill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Developer tools                 DevOps                 Management tools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8090EAD-2504-4E46-84AC-7EC1B6887F44}"/>
              </a:ext>
            </a:extLst>
          </p:cNvPr>
          <p:cNvGrpSpPr/>
          <p:nvPr/>
        </p:nvGrpSpPr>
        <p:grpSpPr>
          <a:xfrm>
            <a:off x="603334" y="2923768"/>
            <a:ext cx="3017868" cy="788783"/>
            <a:chOff x="2263436" y="2070130"/>
            <a:chExt cx="7889387" cy="2062056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D268444-6D54-4E1F-BB7E-D78BA8F31750}"/>
                </a:ext>
              </a:extLst>
            </p:cNvPr>
            <p:cNvSpPr/>
            <p:nvPr/>
          </p:nvSpPr>
          <p:spPr>
            <a:xfrm>
              <a:off x="2864869" y="2211643"/>
              <a:ext cx="2072164" cy="1920543"/>
            </a:xfrm>
            <a:custGeom>
              <a:avLst/>
              <a:gdLst/>
              <a:ahLst/>
              <a:cxnLst/>
              <a:rect l="0" t="0" r="0" b="0"/>
              <a:pathLst>
                <a:path w="2072164" h="1920542">
                  <a:moveTo>
                    <a:pt x="37905" y="1933178"/>
                  </a:moveTo>
                  <a:lnTo>
                    <a:pt x="2059529" y="1933178"/>
                  </a:lnTo>
                  <a:lnTo>
                    <a:pt x="972906" y="37905"/>
                  </a:lnTo>
                  <a:lnTo>
                    <a:pt x="639339" y="952690"/>
                  </a:lnTo>
                  <a:lnTo>
                    <a:pt x="1276150" y="171079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3BCC0B9-DC66-4014-9BB6-E2D8EE2682D5}"/>
                </a:ext>
              </a:extLst>
            </p:cNvPr>
            <p:cNvSpPr/>
            <p:nvPr/>
          </p:nvSpPr>
          <p:spPr>
            <a:xfrm>
              <a:off x="2263436" y="2070130"/>
              <a:ext cx="1516218" cy="1870002"/>
            </a:xfrm>
            <a:custGeom>
              <a:avLst/>
              <a:gdLst/>
              <a:ahLst/>
              <a:cxnLst/>
              <a:rect l="0" t="0" r="0" b="0"/>
              <a:pathLst>
                <a:path w="1516217" h="1870002">
                  <a:moveTo>
                    <a:pt x="1483367" y="37905"/>
                  </a:moveTo>
                  <a:lnTo>
                    <a:pt x="705041" y="689879"/>
                  </a:lnTo>
                  <a:lnTo>
                    <a:pt x="37905" y="1847259"/>
                  </a:lnTo>
                  <a:lnTo>
                    <a:pt x="639339" y="1847259"/>
                  </a:lnTo>
                  <a:lnTo>
                    <a:pt x="639339" y="185231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EAB3F5F-EF10-43D9-AF5C-2596293D9CAF}"/>
                </a:ext>
              </a:extLst>
            </p:cNvPr>
            <p:cNvSpPr/>
            <p:nvPr/>
          </p:nvSpPr>
          <p:spPr>
            <a:xfrm>
              <a:off x="5371682" y="2560373"/>
              <a:ext cx="1162434" cy="1415137"/>
            </a:xfrm>
            <a:custGeom>
              <a:avLst/>
              <a:gdLst/>
              <a:ahLst/>
              <a:cxnLst/>
              <a:rect l="0" t="0" r="0" b="0"/>
              <a:pathLst>
                <a:path w="1162433" h="1415136">
                  <a:moveTo>
                    <a:pt x="361365" y="962798"/>
                  </a:moveTo>
                  <a:lnTo>
                    <a:pt x="219852" y="1387340"/>
                  </a:lnTo>
                  <a:lnTo>
                    <a:pt x="37905" y="1387340"/>
                  </a:lnTo>
                  <a:lnTo>
                    <a:pt x="497825" y="37905"/>
                  </a:lnTo>
                  <a:lnTo>
                    <a:pt x="710096" y="37905"/>
                  </a:lnTo>
                  <a:lnTo>
                    <a:pt x="1170015" y="1387340"/>
                  </a:lnTo>
                  <a:lnTo>
                    <a:pt x="983014" y="1387340"/>
                  </a:lnTo>
                  <a:lnTo>
                    <a:pt x="841501" y="962798"/>
                  </a:lnTo>
                  <a:lnTo>
                    <a:pt x="361365" y="962798"/>
                  </a:lnTo>
                  <a:close/>
                  <a:moveTo>
                    <a:pt x="806122" y="826339"/>
                  </a:moveTo>
                  <a:lnTo>
                    <a:pt x="674717" y="437176"/>
                  </a:lnTo>
                  <a:cubicBezTo>
                    <a:pt x="644393" y="351257"/>
                    <a:pt x="624176" y="270392"/>
                    <a:pt x="603960" y="189527"/>
                  </a:cubicBezTo>
                  <a:lnTo>
                    <a:pt x="598906" y="189527"/>
                  </a:lnTo>
                  <a:cubicBezTo>
                    <a:pt x="578690" y="270392"/>
                    <a:pt x="558474" y="351257"/>
                    <a:pt x="533203" y="432122"/>
                  </a:cubicBezTo>
                  <a:lnTo>
                    <a:pt x="401798" y="821285"/>
                  </a:lnTo>
                  <a:lnTo>
                    <a:pt x="806122" y="82633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DC5B709-0952-404A-B49F-A4F1945F2E3E}"/>
                </a:ext>
              </a:extLst>
            </p:cNvPr>
            <p:cNvSpPr/>
            <p:nvPr/>
          </p:nvSpPr>
          <p:spPr>
            <a:xfrm>
              <a:off x="6584656" y="2939428"/>
              <a:ext cx="859190" cy="1010812"/>
            </a:xfrm>
            <a:custGeom>
              <a:avLst/>
              <a:gdLst/>
              <a:ahLst/>
              <a:cxnLst/>
              <a:rect l="0" t="0" r="0" b="0"/>
              <a:pathLst>
                <a:path w="859190" h="1010812">
                  <a:moveTo>
                    <a:pt x="37905" y="907204"/>
                  </a:moveTo>
                  <a:lnTo>
                    <a:pt x="477608" y="336095"/>
                  </a:lnTo>
                  <a:cubicBezTo>
                    <a:pt x="518041" y="285554"/>
                    <a:pt x="558474" y="240068"/>
                    <a:pt x="603960" y="184473"/>
                  </a:cubicBezTo>
                  <a:lnTo>
                    <a:pt x="603960" y="179419"/>
                  </a:lnTo>
                  <a:lnTo>
                    <a:pt x="78338" y="179419"/>
                  </a:lnTo>
                  <a:lnTo>
                    <a:pt x="78338" y="37905"/>
                  </a:lnTo>
                  <a:lnTo>
                    <a:pt x="821285" y="37905"/>
                  </a:lnTo>
                  <a:lnTo>
                    <a:pt x="821285" y="149095"/>
                  </a:lnTo>
                  <a:lnTo>
                    <a:pt x="386636" y="710095"/>
                  </a:lnTo>
                  <a:cubicBezTo>
                    <a:pt x="346203" y="765690"/>
                    <a:pt x="305771" y="811177"/>
                    <a:pt x="260284" y="861717"/>
                  </a:cubicBezTo>
                  <a:lnTo>
                    <a:pt x="260284" y="866771"/>
                  </a:lnTo>
                  <a:lnTo>
                    <a:pt x="826339" y="866771"/>
                  </a:lnTo>
                  <a:lnTo>
                    <a:pt x="826339" y="1008285"/>
                  </a:lnTo>
                  <a:lnTo>
                    <a:pt x="37905" y="1008285"/>
                  </a:lnTo>
                  <a:lnTo>
                    <a:pt x="37905" y="90720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53BACC3-B465-4246-81ED-0C6B9DC86C96}"/>
                </a:ext>
              </a:extLst>
            </p:cNvPr>
            <p:cNvSpPr/>
            <p:nvPr/>
          </p:nvSpPr>
          <p:spPr>
            <a:xfrm>
              <a:off x="7549982" y="2939428"/>
              <a:ext cx="859190" cy="1061353"/>
            </a:xfrm>
            <a:custGeom>
              <a:avLst/>
              <a:gdLst/>
              <a:ahLst/>
              <a:cxnLst/>
              <a:rect l="0" t="0" r="0" b="0"/>
              <a:pathLst>
                <a:path w="859190" h="1061352">
                  <a:moveTo>
                    <a:pt x="851609" y="740420"/>
                  </a:moveTo>
                  <a:cubicBezTo>
                    <a:pt x="851609" y="841501"/>
                    <a:pt x="851609" y="927420"/>
                    <a:pt x="861717" y="1003231"/>
                  </a:cubicBezTo>
                  <a:lnTo>
                    <a:pt x="705042" y="1003231"/>
                  </a:lnTo>
                  <a:lnTo>
                    <a:pt x="694933" y="846555"/>
                  </a:lnTo>
                  <a:lnTo>
                    <a:pt x="689879" y="846555"/>
                  </a:lnTo>
                  <a:cubicBezTo>
                    <a:pt x="624176" y="957744"/>
                    <a:pt x="502879" y="1028501"/>
                    <a:pt x="371473" y="1028501"/>
                  </a:cubicBezTo>
                  <a:cubicBezTo>
                    <a:pt x="219852" y="1028501"/>
                    <a:pt x="37905" y="942582"/>
                    <a:pt x="37905" y="603960"/>
                  </a:cubicBezTo>
                  <a:lnTo>
                    <a:pt x="37905" y="37905"/>
                  </a:lnTo>
                  <a:lnTo>
                    <a:pt x="214798" y="37905"/>
                  </a:lnTo>
                  <a:lnTo>
                    <a:pt x="214798" y="573636"/>
                  </a:lnTo>
                  <a:cubicBezTo>
                    <a:pt x="214798" y="755582"/>
                    <a:pt x="270392" y="881934"/>
                    <a:pt x="432122" y="881934"/>
                  </a:cubicBezTo>
                  <a:cubicBezTo>
                    <a:pt x="548365" y="881934"/>
                    <a:pt x="634285" y="801068"/>
                    <a:pt x="664609" y="720204"/>
                  </a:cubicBezTo>
                  <a:cubicBezTo>
                    <a:pt x="674717" y="689879"/>
                    <a:pt x="679771" y="659555"/>
                    <a:pt x="679771" y="629230"/>
                  </a:cubicBezTo>
                  <a:lnTo>
                    <a:pt x="679771" y="37905"/>
                  </a:lnTo>
                  <a:lnTo>
                    <a:pt x="856663" y="37905"/>
                  </a:lnTo>
                  <a:lnTo>
                    <a:pt x="851609" y="74042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817C689-929D-46FC-BE4A-A9F3A159792C}"/>
                </a:ext>
              </a:extLst>
            </p:cNvPr>
            <p:cNvSpPr/>
            <p:nvPr/>
          </p:nvSpPr>
          <p:spPr>
            <a:xfrm>
              <a:off x="8646713" y="2919212"/>
              <a:ext cx="555947" cy="1061353"/>
            </a:xfrm>
            <a:custGeom>
              <a:avLst/>
              <a:gdLst/>
              <a:ahLst/>
              <a:cxnLst/>
              <a:rect l="0" t="0" r="0" b="0"/>
              <a:pathLst>
                <a:path w="555946" h="1061352">
                  <a:moveTo>
                    <a:pt x="48013" y="361365"/>
                  </a:moveTo>
                  <a:cubicBezTo>
                    <a:pt x="48013" y="245122"/>
                    <a:pt x="48013" y="149095"/>
                    <a:pt x="37905" y="58122"/>
                  </a:cubicBezTo>
                  <a:lnTo>
                    <a:pt x="194581" y="58122"/>
                  </a:lnTo>
                  <a:lnTo>
                    <a:pt x="199635" y="250176"/>
                  </a:lnTo>
                  <a:lnTo>
                    <a:pt x="209743" y="250176"/>
                  </a:lnTo>
                  <a:cubicBezTo>
                    <a:pt x="255230" y="118770"/>
                    <a:pt x="361365" y="37905"/>
                    <a:pt x="477608" y="37905"/>
                  </a:cubicBezTo>
                  <a:cubicBezTo>
                    <a:pt x="492771" y="37905"/>
                    <a:pt x="512987" y="37905"/>
                    <a:pt x="528149" y="42960"/>
                  </a:cubicBezTo>
                  <a:lnTo>
                    <a:pt x="528149" y="209744"/>
                  </a:lnTo>
                  <a:cubicBezTo>
                    <a:pt x="507933" y="204689"/>
                    <a:pt x="487716" y="204689"/>
                    <a:pt x="467501" y="204689"/>
                  </a:cubicBezTo>
                  <a:cubicBezTo>
                    <a:pt x="341149" y="204689"/>
                    <a:pt x="255230" y="300717"/>
                    <a:pt x="229960" y="432122"/>
                  </a:cubicBezTo>
                  <a:cubicBezTo>
                    <a:pt x="224905" y="457393"/>
                    <a:pt x="219851" y="487717"/>
                    <a:pt x="219851" y="512987"/>
                  </a:cubicBezTo>
                  <a:lnTo>
                    <a:pt x="219851" y="1028501"/>
                  </a:lnTo>
                  <a:lnTo>
                    <a:pt x="48013" y="1028501"/>
                  </a:lnTo>
                  <a:lnTo>
                    <a:pt x="48013" y="36136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FE2ED5E-64F5-4C7F-9FDB-925BDDC3866A}"/>
                </a:ext>
              </a:extLst>
            </p:cNvPr>
            <p:cNvSpPr/>
            <p:nvPr/>
          </p:nvSpPr>
          <p:spPr>
            <a:xfrm>
              <a:off x="9243092" y="2919212"/>
              <a:ext cx="909731" cy="1061353"/>
            </a:xfrm>
            <a:custGeom>
              <a:avLst/>
              <a:gdLst/>
              <a:ahLst/>
              <a:cxnLst/>
              <a:rect l="0" t="0" r="0" b="0"/>
              <a:pathLst>
                <a:path w="909730" h="1061352">
                  <a:moveTo>
                    <a:pt x="204689" y="573636"/>
                  </a:moveTo>
                  <a:cubicBezTo>
                    <a:pt x="209743" y="811177"/>
                    <a:pt x="361365" y="912258"/>
                    <a:pt x="538257" y="912258"/>
                  </a:cubicBezTo>
                  <a:cubicBezTo>
                    <a:pt x="664609" y="912258"/>
                    <a:pt x="740419" y="892042"/>
                    <a:pt x="806122" y="861717"/>
                  </a:cubicBezTo>
                  <a:lnTo>
                    <a:pt x="836446" y="988069"/>
                  </a:lnTo>
                  <a:cubicBezTo>
                    <a:pt x="775798" y="1018393"/>
                    <a:pt x="669663" y="1048718"/>
                    <a:pt x="512987" y="1048718"/>
                  </a:cubicBezTo>
                  <a:cubicBezTo>
                    <a:pt x="214798" y="1048718"/>
                    <a:pt x="37905" y="851609"/>
                    <a:pt x="37905" y="558474"/>
                  </a:cubicBezTo>
                  <a:cubicBezTo>
                    <a:pt x="37905" y="265338"/>
                    <a:pt x="209743" y="37905"/>
                    <a:pt x="492771" y="37905"/>
                  </a:cubicBezTo>
                  <a:cubicBezTo>
                    <a:pt x="811176" y="37905"/>
                    <a:pt x="892041" y="315879"/>
                    <a:pt x="892041" y="492771"/>
                  </a:cubicBezTo>
                  <a:cubicBezTo>
                    <a:pt x="892041" y="518041"/>
                    <a:pt x="892041" y="548366"/>
                    <a:pt x="886987" y="573636"/>
                  </a:cubicBezTo>
                  <a:lnTo>
                    <a:pt x="204689" y="573636"/>
                  </a:lnTo>
                  <a:close/>
                  <a:moveTo>
                    <a:pt x="720203" y="447284"/>
                  </a:moveTo>
                  <a:cubicBezTo>
                    <a:pt x="720203" y="336095"/>
                    <a:pt x="674716" y="159203"/>
                    <a:pt x="477608" y="159203"/>
                  </a:cubicBezTo>
                  <a:cubicBezTo>
                    <a:pt x="300716" y="159203"/>
                    <a:pt x="219851" y="320933"/>
                    <a:pt x="204689" y="447284"/>
                  </a:cubicBezTo>
                  <a:lnTo>
                    <a:pt x="720203" y="44728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26" name="Rectangle: Rounded Corners 24">
            <a:extLst>
              <a:ext uri="{FF2B5EF4-FFF2-40B4-BE49-F238E27FC236}">
                <a16:creationId xmlns:a16="http://schemas.microsoft.com/office/drawing/2014/main" id="{291E427F-6F09-4F49-8ACA-C07945003CAB}"/>
              </a:ext>
            </a:extLst>
          </p:cNvPr>
          <p:cNvSpPr/>
          <p:nvPr/>
        </p:nvSpPr>
        <p:spPr bwMode="auto">
          <a:xfrm>
            <a:off x="4630269" y="2490093"/>
            <a:ext cx="1198488" cy="388077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: Rounded Corners 24">
            <a:extLst>
              <a:ext uri="{FF2B5EF4-FFF2-40B4-BE49-F238E27FC236}">
                <a16:creationId xmlns:a16="http://schemas.microsoft.com/office/drawing/2014/main" id="{40EC9959-5950-E142-96A9-FE81F0BA0F65}"/>
              </a:ext>
            </a:extLst>
          </p:cNvPr>
          <p:cNvSpPr/>
          <p:nvPr/>
        </p:nvSpPr>
        <p:spPr bwMode="auto">
          <a:xfrm>
            <a:off x="4630269" y="2938977"/>
            <a:ext cx="1198488" cy="388077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: Rounded Corners 24">
            <a:extLst>
              <a:ext uri="{FF2B5EF4-FFF2-40B4-BE49-F238E27FC236}">
                <a16:creationId xmlns:a16="http://schemas.microsoft.com/office/drawing/2014/main" id="{A0A8E327-4532-B148-8660-8A9497D16C2F}"/>
              </a:ext>
            </a:extLst>
          </p:cNvPr>
          <p:cNvSpPr/>
          <p:nvPr/>
        </p:nvSpPr>
        <p:spPr bwMode="auto">
          <a:xfrm>
            <a:off x="4630269" y="3752521"/>
            <a:ext cx="1198488" cy="388077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b" anchorCtr="0"/>
          <a:lstStyle/>
          <a:p>
            <a:pPr algn="ctr" defTabSz="914038"/>
            <a:endParaRPr lang="en-US" sz="78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5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6946-BC91-4862-94D5-208E6546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Architecture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5CD2A96-382B-4492-9DD0-C9665B4DB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104927"/>
            <a:ext cx="10668000" cy="565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635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/>
              <a:t>App Service Networking</a:t>
            </a:r>
          </a:p>
        </p:txBody>
      </p:sp>
    </p:spTree>
    <p:extLst>
      <p:ext uri="{BB962C8B-B14F-4D97-AF65-F5344CB8AC3E}">
        <p14:creationId xmlns:p14="http://schemas.microsoft.com/office/powerpoint/2010/main" val="412555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75">
            <a:extLst>
              <a:ext uri="{FF2B5EF4-FFF2-40B4-BE49-F238E27FC236}">
                <a16:creationId xmlns:a16="http://schemas.microsoft.com/office/drawing/2014/main" id="{D02A2B9F-824D-4F3D-A712-F4620015CC0F}"/>
              </a:ext>
            </a:extLst>
          </p:cNvPr>
          <p:cNvSpPr/>
          <p:nvPr/>
        </p:nvSpPr>
        <p:spPr>
          <a:xfrm>
            <a:off x="4749541" y="2745569"/>
            <a:ext cx="2052276" cy="1341767"/>
          </a:xfrm>
          <a:prstGeom prst="roundRect">
            <a:avLst>
              <a:gd name="adj" fmla="val 5211"/>
            </a:avLst>
          </a:prstGeom>
          <a:solidFill>
            <a:srgbClr val="FEFE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2577C-DB6D-4641-AD60-DEDE8902AB8C}"/>
              </a:ext>
            </a:extLst>
          </p:cNvPr>
          <p:cNvSpPr txBox="1"/>
          <p:nvPr/>
        </p:nvSpPr>
        <p:spPr>
          <a:xfrm>
            <a:off x="5495847" y="2891330"/>
            <a:ext cx="123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3CD52C-E2D0-4A01-9E5A-E3E2657834CA}"/>
              </a:ext>
            </a:extLst>
          </p:cNvPr>
          <p:cNvCxnSpPr>
            <a:cxnSpLocks/>
          </p:cNvCxnSpPr>
          <p:nvPr/>
        </p:nvCxnSpPr>
        <p:spPr>
          <a:xfrm>
            <a:off x="3818424" y="3350351"/>
            <a:ext cx="931117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loud 26">
            <a:extLst>
              <a:ext uri="{FF2B5EF4-FFF2-40B4-BE49-F238E27FC236}">
                <a16:creationId xmlns:a16="http://schemas.microsoft.com/office/drawing/2014/main" id="{482C1444-1C70-470C-996A-AB6CDF181075}"/>
              </a:ext>
            </a:extLst>
          </p:cNvPr>
          <p:cNvSpPr/>
          <p:nvPr/>
        </p:nvSpPr>
        <p:spPr bwMode="auto">
          <a:xfrm>
            <a:off x="1710112" y="2955825"/>
            <a:ext cx="2110070" cy="1131511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Internet</a:t>
            </a:r>
          </a:p>
        </p:txBody>
      </p:sp>
      <p:pic>
        <p:nvPicPr>
          <p:cNvPr id="30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F8C530CC-184B-48F1-849A-6680291C0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748" y="344831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504FDB7C-5857-41AC-9755-05BB121A5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31" y="344831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6DDCB102-8F01-438B-969E-F85B577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669" y="344831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41585526-FA15-4956-AB30-A7470F92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787" y="3448318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3E73434-88FB-44E3-89DA-E81BB0879EF9}"/>
              </a:ext>
            </a:extLst>
          </p:cNvPr>
          <p:cNvCxnSpPr>
            <a:cxnSpLocks/>
          </p:cNvCxnSpPr>
          <p:nvPr/>
        </p:nvCxnSpPr>
        <p:spPr>
          <a:xfrm flipH="1">
            <a:off x="3730073" y="3739840"/>
            <a:ext cx="1019468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DD8DB1-CE39-46F0-A0D2-91A14A0E7391}"/>
              </a:ext>
            </a:extLst>
          </p:cNvPr>
          <p:cNvGrpSpPr/>
          <p:nvPr/>
        </p:nvGrpSpPr>
        <p:grpSpPr>
          <a:xfrm>
            <a:off x="4950514" y="2891330"/>
            <a:ext cx="344360" cy="343893"/>
            <a:chOff x="497252" y="2269518"/>
            <a:chExt cx="3759508" cy="3754415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83DDA89-E0A3-4770-86CA-E109FB48D8B3}"/>
                </a:ext>
              </a:extLst>
            </p:cNvPr>
            <p:cNvSpPr/>
            <p:nvPr/>
          </p:nvSpPr>
          <p:spPr bwMode="auto">
            <a:xfrm>
              <a:off x="497252" y="2269518"/>
              <a:ext cx="3759508" cy="3754415"/>
            </a:xfrm>
            <a:prstGeom prst="roundRect">
              <a:avLst>
                <a:gd name="adj" fmla="val 7884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8BDAAAE-44A2-456A-B4B9-263A5DF5D18E}"/>
                </a:ext>
              </a:extLst>
            </p:cNvPr>
            <p:cNvGrpSpPr/>
            <p:nvPr/>
          </p:nvGrpSpPr>
          <p:grpSpPr>
            <a:xfrm>
              <a:off x="706190" y="2487916"/>
              <a:ext cx="3341632" cy="3326411"/>
              <a:chOff x="827088" y="-3463925"/>
              <a:chExt cx="3833812" cy="3816350"/>
            </a:xfrm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DD9E425B-807E-4B47-804C-66BFE6D52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7D41F82C-33A8-4028-A230-DEF41E94A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E2942521-2A7B-4C8F-A84A-95FDDDD45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D173A442-C317-431B-871D-5FA16A6D9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89D579AD-282C-4493-AC62-EE7CD3ED3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B3EB7498-FA5F-4AD9-B21A-747B49EB7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43AD2B2D-36B8-4F5D-B69D-B47678CC8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A5AFC857-C32E-46B3-AB8A-033591E90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C8B6903-571D-4B4E-8D01-A02BD4A5F4E9}"/>
              </a:ext>
            </a:extLst>
          </p:cNvPr>
          <p:cNvSpPr txBox="1"/>
          <p:nvPr/>
        </p:nvSpPr>
        <p:spPr>
          <a:xfrm>
            <a:off x="7002025" y="2755065"/>
            <a:ext cx="4745234" cy="2389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Inbound traffic to your app hits an IP address that is shared with the other apps.</a:t>
            </a: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Outbound backend calls from your app can only go out to the internet through a set of addresses shared with other apps.  There are anywhere from 4 to 11 addresses used for outbound traffic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25214A3-EC99-4867-81F9-67BE1A994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Default behavior</a:t>
            </a:r>
          </a:p>
        </p:txBody>
      </p:sp>
    </p:spTree>
    <p:extLst>
      <p:ext uri="{BB962C8B-B14F-4D97-AF65-F5344CB8AC3E}">
        <p14:creationId xmlns:p14="http://schemas.microsoft.com/office/powerpoint/2010/main" val="2646049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6C8B6903-571D-4B4E-8D01-A02BD4A5F4E9}"/>
              </a:ext>
            </a:extLst>
          </p:cNvPr>
          <p:cNvSpPr txBox="1"/>
          <p:nvPr/>
        </p:nvSpPr>
        <p:spPr>
          <a:xfrm>
            <a:off x="5313617" y="1909919"/>
            <a:ext cx="6332499" cy="1815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This capability allows you to define a set of IP ranges that are allowed access to your app.</a:t>
            </a: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This capability is the same as the IP filtering capability seen in IIS.  The filtering is enforced at the web server hosting your workload.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86F7A1C-0AA0-4C8B-A861-CE8FE18C1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IP Restrictions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0964367-0D08-4C41-9C28-A68D255306D5}"/>
              </a:ext>
            </a:extLst>
          </p:cNvPr>
          <p:cNvSpPr txBox="1">
            <a:spLocks/>
          </p:cNvSpPr>
          <p:nvPr/>
        </p:nvSpPr>
        <p:spPr>
          <a:xfrm>
            <a:off x="588263" y="1039814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Scenario: Restrict access to your app at the web server. Can combine with app assigned address for a dedicated channel to your app. </a:t>
            </a:r>
          </a:p>
        </p:txBody>
      </p:sp>
      <p:sp>
        <p:nvSpPr>
          <p:cNvPr id="28" name="Rounded Rectangle 75">
            <a:extLst>
              <a:ext uri="{FF2B5EF4-FFF2-40B4-BE49-F238E27FC236}">
                <a16:creationId xmlns:a16="http://schemas.microsoft.com/office/drawing/2014/main" id="{9D6803B8-F786-4596-B5AF-F565CD647E74}"/>
              </a:ext>
            </a:extLst>
          </p:cNvPr>
          <p:cNvSpPr/>
          <p:nvPr/>
        </p:nvSpPr>
        <p:spPr>
          <a:xfrm>
            <a:off x="5331568" y="4253673"/>
            <a:ext cx="2052276" cy="1777268"/>
          </a:xfrm>
          <a:prstGeom prst="roundRect">
            <a:avLst>
              <a:gd name="adj" fmla="val 5211"/>
            </a:avLst>
          </a:prstGeom>
          <a:solidFill>
            <a:srgbClr val="FEFE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6025F-FC84-46F9-8A7D-3496755C3E39}"/>
              </a:ext>
            </a:extLst>
          </p:cNvPr>
          <p:cNvSpPr txBox="1"/>
          <p:nvPr/>
        </p:nvSpPr>
        <p:spPr>
          <a:xfrm>
            <a:off x="6058530" y="4428425"/>
            <a:ext cx="123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 Service</a:t>
            </a:r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29766AFF-DB7A-44C1-8208-A7DF1407300E}"/>
              </a:ext>
            </a:extLst>
          </p:cNvPr>
          <p:cNvSpPr/>
          <p:nvPr/>
        </p:nvSpPr>
        <p:spPr bwMode="auto">
          <a:xfrm>
            <a:off x="1047130" y="4715524"/>
            <a:ext cx="2110070" cy="147682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Internet</a:t>
            </a:r>
          </a:p>
        </p:txBody>
      </p:sp>
      <p:pic>
        <p:nvPicPr>
          <p:cNvPr id="32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92BCC213-23BC-4C54-9802-D12F2B45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92" y="5458292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537656C0-B36C-4152-9AEA-1C241596C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75" y="5458292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5B553826-FF93-4C1A-A4D1-ACD27B49E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29" y="5453934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6E47C3-D424-4089-A466-84983D88EFC2}"/>
              </a:ext>
            </a:extLst>
          </p:cNvPr>
          <p:cNvCxnSpPr>
            <a:cxnSpLocks/>
          </p:cNvCxnSpPr>
          <p:nvPr/>
        </p:nvCxnSpPr>
        <p:spPr>
          <a:xfrm flipH="1">
            <a:off x="2954370" y="5872126"/>
            <a:ext cx="2272362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134D2D-2A85-40C7-936F-214D33343A4D}"/>
              </a:ext>
            </a:extLst>
          </p:cNvPr>
          <p:cNvGrpSpPr/>
          <p:nvPr/>
        </p:nvGrpSpPr>
        <p:grpSpPr>
          <a:xfrm>
            <a:off x="5513197" y="4428425"/>
            <a:ext cx="344360" cy="343893"/>
            <a:chOff x="497252" y="2269518"/>
            <a:chExt cx="3759508" cy="3754415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560813FE-2875-47B5-8898-71233C78F193}"/>
                </a:ext>
              </a:extLst>
            </p:cNvPr>
            <p:cNvSpPr/>
            <p:nvPr/>
          </p:nvSpPr>
          <p:spPr bwMode="auto">
            <a:xfrm>
              <a:off x="497252" y="2269518"/>
              <a:ext cx="3759508" cy="3754415"/>
            </a:xfrm>
            <a:prstGeom prst="roundRect">
              <a:avLst>
                <a:gd name="adj" fmla="val 7884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3C629C3-6DE1-4321-9CAB-B1C833824289}"/>
                </a:ext>
              </a:extLst>
            </p:cNvPr>
            <p:cNvGrpSpPr/>
            <p:nvPr/>
          </p:nvGrpSpPr>
          <p:grpSpPr>
            <a:xfrm>
              <a:off x="706190" y="2487916"/>
              <a:ext cx="3341632" cy="3326411"/>
              <a:chOff x="827088" y="-3463925"/>
              <a:chExt cx="3833812" cy="3816350"/>
            </a:xfrm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15C29F78-13FC-44D5-AB5D-56538D1CB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80B5D302-63CF-41C5-BA2F-EF84803A5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31C24E6F-0BD4-4833-8613-91E628163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B72D5308-95BA-4239-8309-50366263F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id="{72ED2153-E5F4-4D02-9F2D-E0E66BADC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60" name="Freeform 10">
                <a:extLst>
                  <a:ext uri="{FF2B5EF4-FFF2-40B4-BE49-F238E27FC236}">
                    <a16:creationId xmlns:a16="http://schemas.microsoft.com/office/drawing/2014/main" id="{BF81C861-F0F8-407C-BF7C-DD3526D1C0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61" name="Freeform 11">
                <a:extLst>
                  <a:ext uri="{FF2B5EF4-FFF2-40B4-BE49-F238E27FC236}">
                    <a16:creationId xmlns:a16="http://schemas.microsoft.com/office/drawing/2014/main" id="{EC4E47A6-AE5D-4F29-A072-69C5CDF14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62" name="Freeform 12">
                <a:extLst>
                  <a:ext uri="{FF2B5EF4-FFF2-40B4-BE49-F238E27FC236}">
                    <a16:creationId xmlns:a16="http://schemas.microsoft.com/office/drawing/2014/main" id="{BD7F5AB5-E412-4F2F-B97E-5EAFC34C7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996AFCD-497F-4487-AF39-2F9A36E0A427}"/>
              </a:ext>
            </a:extLst>
          </p:cNvPr>
          <p:cNvCxnSpPr>
            <a:cxnSpLocks/>
          </p:cNvCxnSpPr>
          <p:nvPr/>
        </p:nvCxnSpPr>
        <p:spPr>
          <a:xfrm>
            <a:off x="5226731" y="5144297"/>
            <a:ext cx="582664" cy="451558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175">
            <a:extLst>
              <a:ext uri="{FF2B5EF4-FFF2-40B4-BE49-F238E27FC236}">
                <a16:creationId xmlns:a16="http://schemas.microsoft.com/office/drawing/2014/main" id="{5DE3A6BF-3144-4792-B1EA-3A57BCAC5442}"/>
              </a:ext>
            </a:extLst>
          </p:cNvPr>
          <p:cNvSpPr/>
          <p:nvPr/>
        </p:nvSpPr>
        <p:spPr>
          <a:xfrm>
            <a:off x="1691399" y="2464045"/>
            <a:ext cx="2055370" cy="128341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59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D53D3FD3-4309-4942-AD3E-596D70129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850" y="3101759"/>
            <a:ext cx="427806" cy="442353"/>
          </a:xfrm>
          <a:prstGeom prst="rect">
            <a:avLst/>
          </a:prstGeom>
          <a:noFill/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861428C-80E1-4572-A593-B6381DF3BB07}"/>
              </a:ext>
            </a:extLst>
          </p:cNvPr>
          <p:cNvSpPr/>
          <p:nvPr/>
        </p:nvSpPr>
        <p:spPr>
          <a:xfrm>
            <a:off x="1805506" y="2541892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Secure network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F6530E-2826-4A28-A6B4-69F110A0FA7F}"/>
              </a:ext>
            </a:extLst>
          </p:cNvPr>
          <p:cNvGrpSpPr/>
          <p:nvPr/>
        </p:nvGrpSpPr>
        <p:grpSpPr>
          <a:xfrm>
            <a:off x="3445504" y="2856843"/>
            <a:ext cx="418782" cy="504527"/>
            <a:chOff x="4754661" y="5915119"/>
            <a:chExt cx="617121" cy="743476"/>
          </a:xfrm>
        </p:grpSpPr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03E99EAD-FF24-47DE-BBD1-6FCE938AE39F}"/>
                </a:ext>
              </a:extLst>
            </p:cNvPr>
            <p:cNvSpPr/>
            <p:nvPr/>
          </p:nvSpPr>
          <p:spPr bwMode="auto">
            <a:xfrm>
              <a:off x="4976117" y="6115509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73766D44-0F3A-4FC7-94DE-4063F07CAA77}"/>
                </a:ext>
              </a:extLst>
            </p:cNvPr>
            <p:cNvSpPr/>
            <p:nvPr/>
          </p:nvSpPr>
          <p:spPr bwMode="auto">
            <a:xfrm>
              <a:off x="4976117" y="6016876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500C9BD5-CB4B-49A1-AC8D-B493086CC637}"/>
                </a:ext>
              </a:extLst>
            </p:cNvPr>
            <p:cNvSpPr/>
            <p:nvPr/>
          </p:nvSpPr>
          <p:spPr bwMode="auto">
            <a:xfrm>
              <a:off x="4754661" y="6337550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E6387E27-076E-4942-96F9-A11EBAD083D9}"/>
                </a:ext>
              </a:extLst>
            </p:cNvPr>
            <p:cNvSpPr/>
            <p:nvPr/>
          </p:nvSpPr>
          <p:spPr bwMode="auto">
            <a:xfrm>
              <a:off x="4754661" y="6238917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AE220A26-AA24-40A5-AEB5-B57B0971992D}"/>
                </a:ext>
              </a:extLst>
            </p:cNvPr>
            <p:cNvSpPr/>
            <p:nvPr/>
          </p:nvSpPr>
          <p:spPr bwMode="auto">
            <a:xfrm>
              <a:off x="4976117" y="5915119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E917DD39-5BAE-4CE8-90E5-E4E688881EE5}"/>
                </a:ext>
              </a:extLst>
            </p:cNvPr>
            <p:cNvSpPr/>
            <p:nvPr/>
          </p:nvSpPr>
          <p:spPr bwMode="auto">
            <a:xfrm>
              <a:off x="4754661" y="6137160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2D75B2C4-CD8E-4CFA-8AC3-577820E1353A}"/>
              </a:ext>
            </a:extLst>
          </p:cNvPr>
          <p:cNvCxnSpPr>
            <a:cxnSpLocks/>
          </p:cNvCxnSpPr>
          <p:nvPr/>
        </p:nvCxnSpPr>
        <p:spPr>
          <a:xfrm>
            <a:off x="3746769" y="3115181"/>
            <a:ext cx="1584799" cy="2036553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FEF35AC9-2FB0-4507-812A-CB5FBF19F462}"/>
              </a:ext>
            </a:extLst>
          </p:cNvPr>
          <p:cNvSpPr/>
          <p:nvPr/>
        </p:nvSpPr>
        <p:spPr>
          <a:xfrm>
            <a:off x="3807276" y="2659367"/>
            <a:ext cx="6731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Firewall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E570AFA-3330-4310-9255-C1131214F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141" y="3101759"/>
            <a:ext cx="427806" cy="442353"/>
          </a:xfrm>
          <a:prstGeom prst="rect">
            <a:avLst/>
          </a:prstGeom>
          <a:noFill/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64CB1E3-BA3F-40C6-97A5-64746DCC0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542" y="3101759"/>
            <a:ext cx="427806" cy="442353"/>
          </a:xfrm>
          <a:prstGeom prst="rect">
            <a:avLst/>
          </a:prstGeom>
          <a:noFill/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3DD8E11-87DA-4382-B55F-973A3DF61015}"/>
              </a:ext>
            </a:extLst>
          </p:cNvPr>
          <p:cNvGrpSpPr/>
          <p:nvPr/>
        </p:nvGrpSpPr>
        <p:grpSpPr>
          <a:xfrm>
            <a:off x="5820899" y="5354308"/>
            <a:ext cx="418782" cy="504527"/>
            <a:chOff x="4754661" y="5915119"/>
            <a:chExt cx="617121" cy="743476"/>
          </a:xfrm>
        </p:grpSpPr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7587B9D7-3E40-47A2-8096-F92E260DBF53}"/>
                </a:ext>
              </a:extLst>
            </p:cNvPr>
            <p:cNvSpPr/>
            <p:nvPr/>
          </p:nvSpPr>
          <p:spPr bwMode="auto">
            <a:xfrm>
              <a:off x="4976117" y="6115509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Cube 80">
              <a:extLst>
                <a:ext uri="{FF2B5EF4-FFF2-40B4-BE49-F238E27FC236}">
                  <a16:creationId xmlns:a16="http://schemas.microsoft.com/office/drawing/2014/main" id="{4B3D9714-8F10-40CC-BC31-D19E4935B6CE}"/>
                </a:ext>
              </a:extLst>
            </p:cNvPr>
            <p:cNvSpPr/>
            <p:nvPr/>
          </p:nvSpPr>
          <p:spPr bwMode="auto">
            <a:xfrm>
              <a:off x="4976117" y="6016876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3E970569-192F-43CA-8D22-15EE572B40DE}"/>
                </a:ext>
              </a:extLst>
            </p:cNvPr>
            <p:cNvSpPr/>
            <p:nvPr/>
          </p:nvSpPr>
          <p:spPr bwMode="auto">
            <a:xfrm>
              <a:off x="4754661" y="6337550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BE178363-0D9D-441D-81D4-EDA33C30C37F}"/>
                </a:ext>
              </a:extLst>
            </p:cNvPr>
            <p:cNvSpPr/>
            <p:nvPr/>
          </p:nvSpPr>
          <p:spPr bwMode="auto">
            <a:xfrm>
              <a:off x="4754661" y="6238917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Cube 83">
              <a:extLst>
                <a:ext uri="{FF2B5EF4-FFF2-40B4-BE49-F238E27FC236}">
                  <a16:creationId xmlns:a16="http://schemas.microsoft.com/office/drawing/2014/main" id="{DFA74F08-32AF-46CF-A650-1715DE85EFB0}"/>
                </a:ext>
              </a:extLst>
            </p:cNvPr>
            <p:cNvSpPr/>
            <p:nvPr/>
          </p:nvSpPr>
          <p:spPr bwMode="auto">
            <a:xfrm>
              <a:off x="4976117" y="5915119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4633DBA6-B6D1-482B-9C14-368B23A8A70E}"/>
                </a:ext>
              </a:extLst>
            </p:cNvPr>
            <p:cNvSpPr/>
            <p:nvPr/>
          </p:nvSpPr>
          <p:spPr bwMode="auto">
            <a:xfrm>
              <a:off x="4754661" y="6137160"/>
              <a:ext cx="395665" cy="321045"/>
            </a:xfrm>
            <a:prstGeom prst="cube">
              <a:avLst>
                <a:gd name="adj" fmla="val 68020"/>
              </a:avLst>
            </a:prstGeom>
            <a:solidFill>
              <a:schemeClr val="bg2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EF73DC7B-DD3E-4EEC-9388-84E21478E8BC}"/>
              </a:ext>
            </a:extLst>
          </p:cNvPr>
          <p:cNvCxnSpPr>
            <a:cxnSpLocks/>
          </p:cNvCxnSpPr>
          <p:nvPr/>
        </p:nvCxnSpPr>
        <p:spPr>
          <a:xfrm>
            <a:off x="3214101" y="5300960"/>
            <a:ext cx="2530045" cy="448943"/>
          </a:xfrm>
          <a:prstGeom prst="bentConnector3">
            <a:avLst>
              <a:gd name="adj1" fmla="val 87632"/>
            </a:avLst>
          </a:prstGeom>
          <a:ln w="28575">
            <a:solidFill>
              <a:srgbClr val="FF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DCACC4F-58C5-49C7-8DA6-AED3F0620467}"/>
              </a:ext>
            </a:extLst>
          </p:cNvPr>
          <p:cNvSpPr/>
          <p:nvPr/>
        </p:nvSpPr>
        <p:spPr>
          <a:xfrm>
            <a:off x="4595731" y="4874735"/>
            <a:ext cx="7587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allowed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3B53578-F17D-4743-871F-9386BD4F3110}"/>
              </a:ext>
            </a:extLst>
          </p:cNvPr>
          <p:cNvSpPr/>
          <p:nvPr/>
        </p:nvSpPr>
        <p:spPr>
          <a:xfrm>
            <a:off x="3723853" y="5027080"/>
            <a:ext cx="7587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rejected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27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ed Rectangle 75">
            <a:extLst>
              <a:ext uri="{FF2B5EF4-FFF2-40B4-BE49-F238E27FC236}">
                <a16:creationId xmlns:a16="http://schemas.microsoft.com/office/drawing/2014/main" id="{428585AD-0DB6-4FEF-9FEC-5B292145A17D}"/>
              </a:ext>
            </a:extLst>
          </p:cNvPr>
          <p:cNvSpPr/>
          <p:nvPr/>
        </p:nvSpPr>
        <p:spPr>
          <a:xfrm>
            <a:off x="4012083" y="4086077"/>
            <a:ext cx="2052276" cy="1341767"/>
          </a:xfrm>
          <a:prstGeom prst="roundRect">
            <a:avLst>
              <a:gd name="adj" fmla="val 5211"/>
            </a:avLst>
          </a:prstGeom>
          <a:solidFill>
            <a:srgbClr val="FEFEFF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CE50EFC-14B8-4FA8-BEB8-56D7A32432A9}"/>
              </a:ext>
            </a:extLst>
          </p:cNvPr>
          <p:cNvSpPr txBox="1"/>
          <p:nvPr/>
        </p:nvSpPr>
        <p:spPr>
          <a:xfrm>
            <a:off x="4758389" y="4231838"/>
            <a:ext cx="1238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5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 Service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41F8B28-8557-4A98-8E1A-AD24AAB49E99}"/>
              </a:ext>
            </a:extLst>
          </p:cNvPr>
          <p:cNvCxnSpPr>
            <a:cxnSpLocks/>
          </p:cNvCxnSpPr>
          <p:nvPr/>
        </p:nvCxnSpPr>
        <p:spPr>
          <a:xfrm>
            <a:off x="3080966" y="4690859"/>
            <a:ext cx="931117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loud 85">
            <a:extLst>
              <a:ext uri="{FF2B5EF4-FFF2-40B4-BE49-F238E27FC236}">
                <a16:creationId xmlns:a16="http://schemas.microsoft.com/office/drawing/2014/main" id="{F63036C8-51AE-4F50-A148-5DDD39193C1D}"/>
              </a:ext>
            </a:extLst>
          </p:cNvPr>
          <p:cNvSpPr/>
          <p:nvPr/>
        </p:nvSpPr>
        <p:spPr bwMode="auto">
          <a:xfrm>
            <a:off x="972654" y="4296333"/>
            <a:ext cx="2110070" cy="1131511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Internet</a:t>
            </a:r>
          </a:p>
        </p:txBody>
      </p:sp>
      <p:pic>
        <p:nvPicPr>
          <p:cNvPr id="87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4284E8FB-8147-466D-A6AB-507135CAB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290" y="4788826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3A90AE26-A6E3-4189-88F2-1F41A458A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873" y="4788826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7393D67B-E111-4632-BC1C-7ECD9F475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211" y="4788826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ttps://www.sumologic.com/wp-content/uploads/globe-1-e1473894017808.png">
            <a:extLst>
              <a:ext uri="{FF2B5EF4-FFF2-40B4-BE49-F238E27FC236}">
                <a16:creationId xmlns:a16="http://schemas.microsoft.com/office/drawing/2014/main" id="{15A2D433-C0C3-4C0F-9FF8-5DFE400DF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29" y="4788826"/>
            <a:ext cx="581545" cy="3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D14D0AC-30D0-46E7-B12F-A7541805E45B}"/>
              </a:ext>
            </a:extLst>
          </p:cNvPr>
          <p:cNvCxnSpPr>
            <a:cxnSpLocks/>
          </p:cNvCxnSpPr>
          <p:nvPr/>
        </p:nvCxnSpPr>
        <p:spPr>
          <a:xfrm flipH="1">
            <a:off x="2992615" y="5080348"/>
            <a:ext cx="1019468" cy="0"/>
          </a:xfrm>
          <a:prstGeom prst="straightConnector1">
            <a:avLst/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D0A483A-22CF-42BF-BBC8-29284D3F597C}"/>
              </a:ext>
            </a:extLst>
          </p:cNvPr>
          <p:cNvGrpSpPr/>
          <p:nvPr/>
        </p:nvGrpSpPr>
        <p:grpSpPr>
          <a:xfrm>
            <a:off x="4213056" y="4231838"/>
            <a:ext cx="344360" cy="343893"/>
            <a:chOff x="497252" y="2269518"/>
            <a:chExt cx="3759508" cy="3754415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3BF6C26E-B413-454C-BCD0-BCD61F459D8F}"/>
                </a:ext>
              </a:extLst>
            </p:cNvPr>
            <p:cNvSpPr/>
            <p:nvPr/>
          </p:nvSpPr>
          <p:spPr bwMode="auto">
            <a:xfrm>
              <a:off x="497252" y="2269518"/>
              <a:ext cx="3759508" cy="3754415"/>
            </a:xfrm>
            <a:prstGeom prst="roundRect">
              <a:avLst>
                <a:gd name="adj" fmla="val 7884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83EC132-FB77-431B-863C-3E1B1538BB2D}"/>
                </a:ext>
              </a:extLst>
            </p:cNvPr>
            <p:cNvGrpSpPr/>
            <p:nvPr/>
          </p:nvGrpSpPr>
          <p:grpSpPr>
            <a:xfrm>
              <a:off x="706190" y="2487916"/>
              <a:ext cx="3341632" cy="3326411"/>
              <a:chOff x="827088" y="-3463925"/>
              <a:chExt cx="3833812" cy="3816350"/>
            </a:xfrm>
          </p:grpSpPr>
          <p:sp>
            <p:nvSpPr>
              <p:cNvPr id="95" name="Freeform 5">
                <a:extLst>
                  <a:ext uri="{FF2B5EF4-FFF2-40B4-BE49-F238E27FC236}">
                    <a16:creationId xmlns:a16="http://schemas.microsoft.com/office/drawing/2014/main" id="{BF0B75DC-FB41-49D8-81D4-764737E095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797050" cy="1797050"/>
              </a:xfrm>
              <a:custGeom>
                <a:avLst/>
                <a:gdLst>
                  <a:gd name="T0" fmla="*/ 233 w 515"/>
                  <a:gd name="T1" fmla="*/ 221 h 515"/>
                  <a:gd name="T2" fmla="*/ 0 w 515"/>
                  <a:gd name="T3" fmla="*/ 221 h 515"/>
                  <a:gd name="T4" fmla="*/ 0 w 515"/>
                  <a:gd name="T5" fmla="*/ 463 h 515"/>
                  <a:gd name="T6" fmla="*/ 0 w 515"/>
                  <a:gd name="T7" fmla="*/ 467 h 515"/>
                  <a:gd name="T8" fmla="*/ 0 w 515"/>
                  <a:gd name="T9" fmla="*/ 468 h 515"/>
                  <a:gd name="T10" fmla="*/ 0 w 515"/>
                  <a:gd name="T11" fmla="*/ 472 h 515"/>
                  <a:gd name="T12" fmla="*/ 1 w 515"/>
                  <a:gd name="T13" fmla="*/ 472 h 515"/>
                  <a:gd name="T14" fmla="*/ 51 w 515"/>
                  <a:gd name="T15" fmla="*/ 515 h 515"/>
                  <a:gd name="T16" fmla="*/ 463 w 515"/>
                  <a:gd name="T17" fmla="*/ 515 h 515"/>
                  <a:gd name="T18" fmla="*/ 515 w 515"/>
                  <a:gd name="T19" fmla="*/ 463 h 515"/>
                  <a:gd name="T20" fmla="*/ 515 w 515"/>
                  <a:gd name="T21" fmla="*/ 51 h 515"/>
                  <a:gd name="T22" fmla="*/ 463 w 515"/>
                  <a:gd name="T23" fmla="*/ 0 h 515"/>
                  <a:gd name="T24" fmla="*/ 404 w 515"/>
                  <a:gd name="T25" fmla="*/ 0 h 515"/>
                  <a:gd name="T26" fmla="*/ 411 w 515"/>
                  <a:gd name="T27" fmla="*/ 50 h 515"/>
                  <a:gd name="T28" fmla="*/ 233 w 515"/>
                  <a:gd name="T29" fmla="*/ 221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5" h="515">
                    <a:moveTo>
                      <a:pt x="233" y="221"/>
                    </a:moveTo>
                    <a:cubicBezTo>
                      <a:pt x="196" y="221"/>
                      <a:pt x="101" y="221"/>
                      <a:pt x="0" y="22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0" y="469"/>
                      <a:pt x="0" y="471"/>
                      <a:pt x="0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1" y="515"/>
                    </a:cubicBezTo>
                    <a:cubicBezTo>
                      <a:pt x="463" y="515"/>
                      <a:pt x="463" y="515"/>
                      <a:pt x="463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409" y="15"/>
                      <a:pt x="411" y="32"/>
                      <a:pt x="411" y="50"/>
                    </a:cubicBezTo>
                    <a:cubicBezTo>
                      <a:pt x="411" y="148"/>
                      <a:pt x="332" y="221"/>
                      <a:pt x="233" y="22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96" name="Freeform 6">
                <a:extLst>
                  <a:ext uri="{FF2B5EF4-FFF2-40B4-BE49-F238E27FC236}">
                    <a16:creationId xmlns:a16="http://schemas.microsoft.com/office/drawing/2014/main" id="{6EF6EAC4-E12F-4893-AD61-B50841227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1444625"/>
                <a:ext cx="1797050" cy="1797050"/>
              </a:xfrm>
              <a:custGeom>
                <a:avLst/>
                <a:gdLst>
                  <a:gd name="T0" fmla="*/ 106 w 515"/>
                  <a:gd name="T1" fmla="*/ 50 h 515"/>
                  <a:gd name="T2" fmla="*/ 114 w 515"/>
                  <a:gd name="T3" fmla="*/ 0 h 515"/>
                  <a:gd name="T4" fmla="*/ 52 w 515"/>
                  <a:gd name="T5" fmla="*/ 0 h 515"/>
                  <a:gd name="T6" fmla="*/ 1 w 515"/>
                  <a:gd name="T7" fmla="*/ 42 h 515"/>
                  <a:gd name="T8" fmla="*/ 1 w 515"/>
                  <a:gd name="T9" fmla="*/ 43 h 515"/>
                  <a:gd name="T10" fmla="*/ 0 w 515"/>
                  <a:gd name="T11" fmla="*/ 46 h 515"/>
                  <a:gd name="T12" fmla="*/ 0 w 515"/>
                  <a:gd name="T13" fmla="*/ 47 h 515"/>
                  <a:gd name="T14" fmla="*/ 0 w 515"/>
                  <a:gd name="T15" fmla="*/ 51 h 515"/>
                  <a:gd name="T16" fmla="*/ 0 w 515"/>
                  <a:gd name="T17" fmla="*/ 463 h 515"/>
                  <a:gd name="T18" fmla="*/ 0 w 515"/>
                  <a:gd name="T19" fmla="*/ 467 h 515"/>
                  <a:gd name="T20" fmla="*/ 0 w 515"/>
                  <a:gd name="T21" fmla="*/ 468 h 515"/>
                  <a:gd name="T22" fmla="*/ 1 w 515"/>
                  <a:gd name="T23" fmla="*/ 472 h 515"/>
                  <a:gd name="T24" fmla="*/ 1 w 515"/>
                  <a:gd name="T25" fmla="*/ 472 h 515"/>
                  <a:gd name="T26" fmla="*/ 52 w 515"/>
                  <a:gd name="T27" fmla="*/ 515 h 515"/>
                  <a:gd name="T28" fmla="*/ 464 w 515"/>
                  <a:gd name="T29" fmla="*/ 515 h 515"/>
                  <a:gd name="T30" fmla="*/ 515 w 515"/>
                  <a:gd name="T31" fmla="*/ 463 h 515"/>
                  <a:gd name="T32" fmla="*/ 515 w 515"/>
                  <a:gd name="T33" fmla="*/ 221 h 515"/>
                  <a:gd name="T34" fmla="*/ 284 w 515"/>
                  <a:gd name="T35" fmla="*/ 221 h 515"/>
                  <a:gd name="T36" fmla="*/ 106 w 515"/>
                  <a:gd name="T37" fmla="*/ 5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15" h="515">
                    <a:moveTo>
                      <a:pt x="106" y="50"/>
                    </a:moveTo>
                    <a:cubicBezTo>
                      <a:pt x="106" y="32"/>
                      <a:pt x="109" y="15"/>
                      <a:pt x="11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5"/>
                      <a:pt x="0" y="466"/>
                      <a:pt x="0" y="467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" y="469"/>
                      <a:pt x="1" y="471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5"/>
                      <a:pt x="52" y="515"/>
                    </a:cubicBezTo>
                    <a:cubicBezTo>
                      <a:pt x="464" y="515"/>
                      <a:pt x="464" y="515"/>
                      <a:pt x="464" y="515"/>
                    </a:cubicBezTo>
                    <a:cubicBezTo>
                      <a:pt x="492" y="515"/>
                      <a:pt x="515" y="492"/>
                      <a:pt x="515" y="463"/>
                    </a:cubicBezTo>
                    <a:cubicBezTo>
                      <a:pt x="515" y="221"/>
                      <a:pt x="515" y="221"/>
                      <a:pt x="515" y="221"/>
                    </a:cubicBezTo>
                    <a:cubicBezTo>
                      <a:pt x="419" y="221"/>
                      <a:pt x="327" y="221"/>
                      <a:pt x="284" y="221"/>
                    </a:cubicBezTo>
                    <a:cubicBezTo>
                      <a:pt x="186" y="221"/>
                      <a:pt x="106" y="148"/>
                      <a:pt x="106" y="5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6096CE53-A83C-4700-8FFA-4AABDFA98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3463925"/>
                <a:ext cx="1797050" cy="1793875"/>
              </a:xfrm>
              <a:custGeom>
                <a:avLst/>
                <a:gdLst>
                  <a:gd name="T0" fmla="*/ 515 w 515"/>
                  <a:gd name="T1" fmla="*/ 463 h 514"/>
                  <a:gd name="T2" fmla="*/ 515 w 515"/>
                  <a:gd name="T3" fmla="*/ 51 h 514"/>
                  <a:gd name="T4" fmla="*/ 463 w 515"/>
                  <a:gd name="T5" fmla="*/ 0 h 514"/>
                  <a:gd name="T6" fmla="*/ 51 w 515"/>
                  <a:gd name="T7" fmla="*/ 0 h 514"/>
                  <a:gd name="T8" fmla="*/ 1 w 515"/>
                  <a:gd name="T9" fmla="*/ 42 h 514"/>
                  <a:gd name="T10" fmla="*/ 0 w 515"/>
                  <a:gd name="T11" fmla="*/ 42 h 514"/>
                  <a:gd name="T12" fmla="*/ 0 w 515"/>
                  <a:gd name="T13" fmla="*/ 46 h 514"/>
                  <a:gd name="T14" fmla="*/ 0 w 515"/>
                  <a:gd name="T15" fmla="*/ 47 h 514"/>
                  <a:gd name="T16" fmla="*/ 0 w 515"/>
                  <a:gd name="T17" fmla="*/ 51 h 514"/>
                  <a:gd name="T18" fmla="*/ 0 w 515"/>
                  <a:gd name="T19" fmla="*/ 238 h 514"/>
                  <a:gd name="T20" fmla="*/ 56 w 515"/>
                  <a:gd name="T21" fmla="*/ 231 h 514"/>
                  <a:gd name="T22" fmla="*/ 283 w 515"/>
                  <a:gd name="T23" fmla="*/ 458 h 514"/>
                  <a:gd name="T24" fmla="*/ 282 w 515"/>
                  <a:gd name="T25" fmla="*/ 465 h 514"/>
                  <a:gd name="T26" fmla="*/ 365 w 515"/>
                  <a:gd name="T27" fmla="*/ 514 h 514"/>
                  <a:gd name="T28" fmla="*/ 463 w 515"/>
                  <a:gd name="T29" fmla="*/ 514 h 514"/>
                  <a:gd name="T30" fmla="*/ 515 w 515"/>
                  <a:gd name="T31" fmla="*/ 46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5" h="514">
                    <a:moveTo>
                      <a:pt x="515" y="463"/>
                    </a:move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0" y="42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18" y="233"/>
                      <a:pt x="36" y="231"/>
                      <a:pt x="56" y="231"/>
                    </a:cubicBezTo>
                    <a:cubicBezTo>
                      <a:pt x="181" y="231"/>
                      <a:pt x="283" y="332"/>
                      <a:pt x="283" y="458"/>
                    </a:cubicBezTo>
                    <a:cubicBezTo>
                      <a:pt x="283" y="460"/>
                      <a:pt x="282" y="463"/>
                      <a:pt x="282" y="465"/>
                    </a:cubicBezTo>
                    <a:cubicBezTo>
                      <a:pt x="314" y="475"/>
                      <a:pt x="343" y="492"/>
                      <a:pt x="365" y="514"/>
                    </a:cubicBezTo>
                    <a:cubicBezTo>
                      <a:pt x="463" y="514"/>
                      <a:pt x="463" y="514"/>
                      <a:pt x="463" y="514"/>
                    </a:cubicBezTo>
                    <a:cubicBezTo>
                      <a:pt x="492" y="514"/>
                      <a:pt x="515" y="491"/>
                      <a:pt x="515" y="463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98" name="Freeform 8">
                <a:extLst>
                  <a:ext uri="{FF2B5EF4-FFF2-40B4-BE49-F238E27FC236}">
                    <a16:creationId xmlns:a16="http://schemas.microsoft.com/office/drawing/2014/main" id="{BA0358D2-EC8B-42B4-B8AA-76D8A4A53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8" y="-3463925"/>
                <a:ext cx="1797050" cy="1793875"/>
              </a:xfrm>
              <a:custGeom>
                <a:avLst/>
                <a:gdLst>
                  <a:gd name="T0" fmla="*/ 247 w 515"/>
                  <a:gd name="T1" fmla="*/ 462 h 514"/>
                  <a:gd name="T2" fmla="*/ 245 w 515"/>
                  <a:gd name="T3" fmla="*/ 438 h 514"/>
                  <a:gd name="T4" fmla="*/ 383 w 515"/>
                  <a:gd name="T5" fmla="*/ 300 h 514"/>
                  <a:gd name="T6" fmla="*/ 458 w 515"/>
                  <a:gd name="T7" fmla="*/ 322 h 514"/>
                  <a:gd name="T8" fmla="*/ 515 w 515"/>
                  <a:gd name="T9" fmla="*/ 268 h 514"/>
                  <a:gd name="T10" fmla="*/ 515 w 515"/>
                  <a:gd name="T11" fmla="*/ 51 h 514"/>
                  <a:gd name="T12" fmla="*/ 464 w 515"/>
                  <a:gd name="T13" fmla="*/ 0 h 514"/>
                  <a:gd name="T14" fmla="*/ 52 w 515"/>
                  <a:gd name="T15" fmla="*/ 0 h 514"/>
                  <a:gd name="T16" fmla="*/ 1 w 515"/>
                  <a:gd name="T17" fmla="*/ 42 h 514"/>
                  <a:gd name="T18" fmla="*/ 1 w 515"/>
                  <a:gd name="T19" fmla="*/ 42 h 514"/>
                  <a:gd name="T20" fmla="*/ 0 w 515"/>
                  <a:gd name="T21" fmla="*/ 46 h 514"/>
                  <a:gd name="T22" fmla="*/ 0 w 515"/>
                  <a:gd name="T23" fmla="*/ 47 h 514"/>
                  <a:gd name="T24" fmla="*/ 0 w 515"/>
                  <a:gd name="T25" fmla="*/ 51 h 514"/>
                  <a:gd name="T26" fmla="*/ 0 w 515"/>
                  <a:gd name="T27" fmla="*/ 463 h 514"/>
                  <a:gd name="T28" fmla="*/ 0 w 515"/>
                  <a:gd name="T29" fmla="*/ 467 h 514"/>
                  <a:gd name="T30" fmla="*/ 0 w 515"/>
                  <a:gd name="T31" fmla="*/ 468 h 514"/>
                  <a:gd name="T32" fmla="*/ 1 w 515"/>
                  <a:gd name="T33" fmla="*/ 472 h 514"/>
                  <a:gd name="T34" fmla="*/ 1 w 515"/>
                  <a:gd name="T35" fmla="*/ 472 h 514"/>
                  <a:gd name="T36" fmla="*/ 52 w 515"/>
                  <a:gd name="T37" fmla="*/ 514 h 514"/>
                  <a:gd name="T38" fmla="*/ 151 w 515"/>
                  <a:gd name="T39" fmla="*/ 514 h 514"/>
                  <a:gd name="T40" fmla="*/ 247 w 515"/>
                  <a:gd name="T41" fmla="*/ 462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15" h="514">
                    <a:moveTo>
                      <a:pt x="247" y="462"/>
                    </a:moveTo>
                    <a:cubicBezTo>
                      <a:pt x="246" y="454"/>
                      <a:pt x="245" y="446"/>
                      <a:pt x="245" y="438"/>
                    </a:cubicBezTo>
                    <a:cubicBezTo>
                      <a:pt x="245" y="362"/>
                      <a:pt x="306" y="300"/>
                      <a:pt x="383" y="300"/>
                    </a:cubicBezTo>
                    <a:cubicBezTo>
                      <a:pt x="411" y="300"/>
                      <a:pt x="436" y="308"/>
                      <a:pt x="458" y="322"/>
                    </a:cubicBezTo>
                    <a:cubicBezTo>
                      <a:pt x="474" y="301"/>
                      <a:pt x="493" y="283"/>
                      <a:pt x="515" y="268"/>
                    </a:cubicBezTo>
                    <a:cubicBezTo>
                      <a:pt x="515" y="51"/>
                      <a:pt x="515" y="51"/>
                      <a:pt x="515" y="51"/>
                    </a:cubicBezTo>
                    <a:cubicBezTo>
                      <a:pt x="515" y="23"/>
                      <a:pt x="492" y="0"/>
                      <a:pt x="46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6" y="0"/>
                      <a:pt x="5" y="18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463"/>
                      <a:pt x="0" y="463"/>
                      <a:pt x="0" y="463"/>
                    </a:cubicBezTo>
                    <a:cubicBezTo>
                      <a:pt x="0" y="464"/>
                      <a:pt x="0" y="466"/>
                      <a:pt x="0" y="467"/>
                    </a:cubicBezTo>
                    <a:cubicBezTo>
                      <a:pt x="0" y="467"/>
                      <a:pt x="0" y="468"/>
                      <a:pt x="0" y="468"/>
                    </a:cubicBezTo>
                    <a:cubicBezTo>
                      <a:pt x="1" y="469"/>
                      <a:pt x="1" y="470"/>
                      <a:pt x="1" y="472"/>
                    </a:cubicBezTo>
                    <a:cubicBezTo>
                      <a:pt x="1" y="472"/>
                      <a:pt x="1" y="472"/>
                      <a:pt x="1" y="472"/>
                    </a:cubicBezTo>
                    <a:cubicBezTo>
                      <a:pt x="5" y="496"/>
                      <a:pt x="26" y="514"/>
                      <a:pt x="52" y="514"/>
                    </a:cubicBezTo>
                    <a:cubicBezTo>
                      <a:pt x="151" y="514"/>
                      <a:pt x="151" y="514"/>
                      <a:pt x="151" y="514"/>
                    </a:cubicBezTo>
                    <a:cubicBezTo>
                      <a:pt x="176" y="488"/>
                      <a:pt x="209" y="470"/>
                      <a:pt x="247" y="46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99" name="Freeform 9">
                <a:extLst>
                  <a:ext uri="{FF2B5EF4-FFF2-40B4-BE49-F238E27FC236}">
                    <a16:creationId xmlns:a16="http://schemas.microsoft.com/office/drawing/2014/main" id="{930A097E-7426-48E1-8E01-91B6061BB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1444625"/>
                <a:ext cx="1433512" cy="771525"/>
              </a:xfrm>
              <a:custGeom>
                <a:avLst/>
                <a:gdLst>
                  <a:gd name="T0" fmla="*/ 1 w 411"/>
                  <a:gd name="T1" fmla="*/ 42 h 221"/>
                  <a:gd name="T2" fmla="*/ 0 w 411"/>
                  <a:gd name="T3" fmla="*/ 43 h 221"/>
                  <a:gd name="T4" fmla="*/ 0 w 411"/>
                  <a:gd name="T5" fmla="*/ 46 h 221"/>
                  <a:gd name="T6" fmla="*/ 0 w 411"/>
                  <a:gd name="T7" fmla="*/ 47 h 221"/>
                  <a:gd name="T8" fmla="*/ 0 w 411"/>
                  <a:gd name="T9" fmla="*/ 51 h 221"/>
                  <a:gd name="T10" fmla="*/ 0 w 411"/>
                  <a:gd name="T11" fmla="*/ 221 h 221"/>
                  <a:gd name="T12" fmla="*/ 233 w 411"/>
                  <a:gd name="T13" fmla="*/ 221 h 221"/>
                  <a:gd name="T14" fmla="*/ 411 w 411"/>
                  <a:gd name="T15" fmla="*/ 50 h 221"/>
                  <a:gd name="T16" fmla="*/ 404 w 411"/>
                  <a:gd name="T17" fmla="*/ 0 h 221"/>
                  <a:gd name="T18" fmla="*/ 51 w 411"/>
                  <a:gd name="T19" fmla="*/ 0 h 221"/>
                  <a:gd name="T20" fmla="*/ 1 w 411"/>
                  <a:gd name="T21" fmla="*/ 4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1" h="221">
                    <a:moveTo>
                      <a:pt x="1" y="42"/>
                    </a:moveTo>
                    <a:cubicBezTo>
                      <a:pt x="1" y="42"/>
                      <a:pt x="1" y="42"/>
                      <a:pt x="0" y="43"/>
                    </a:cubicBezTo>
                    <a:cubicBezTo>
                      <a:pt x="0" y="44"/>
                      <a:pt x="0" y="45"/>
                      <a:pt x="0" y="46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0" y="51"/>
                    </a:cubicBezTo>
                    <a:cubicBezTo>
                      <a:pt x="0" y="221"/>
                      <a:pt x="0" y="221"/>
                      <a:pt x="0" y="221"/>
                    </a:cubicBezTo>
                    <a:cubicBezTo>
                      <a:pt x="101" y="221"/>
                      <a:pt x="196" y="221"/>
                      <a:pt x="233" y="221"/>
                    </a:cubicBezTo>
                    <a:cubicBezTo>
                      <a:pt x="332" y="221"/>
                      <a:pt x="411" y="148"/>
                      <a:pt x="411" y="50"/>
                    </a:cubicBezTo>
                    <a:cubicBezTo>
                      <a:pt x="411" y="32"/>
                      <a:pt x="409" y="15"/>
                      <a:pt x="40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6" y="0"/>
                      <a:pt x="5" y="18"/>
                      <a:pt x="1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100" name="Freeform 10">
                <a:extLst>
                  <a:ext uri="{FF2B5EF4-FFF2-40B4-BE49-F238E27FC236}">
                    <a16:creationId xmlns:a16="http://schemas.microsoft.com/office/drawing/2014/main" id="{C966D635-4025-474C-A67C-42848F73E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6975" y="-1444625"/>
                <a:ext cx="1427162" cy="771525"/>
              </a:xfrm>
              <a:custGeom>
                <a:avLst/>
                <a:gdLst>
                  <a:gd name="T0" fmla="*/ 358 w 409"/>
                  <a:gd name="T1" fmla="*/ 0 h 221"/>
                  <a:gd name="T2" fmla="*/ 8 w 409"/>
                  <a:gd name="T3" fmla="*/ 0 h 221"/>
                  <a:gd name="T4" fmla="*/ 0 w 409"/>
                  <a:gd name="T5" fmla="*/ 50 h 221"/>
                  <a:gd name="T6" fmla="*/ 178 w 409"/>
                  <a:gd name="T7" fmla="*/ 221 h 221"/>
                  <a:gd name="T8" fmla="*/ 409 w 409"/>
                  <a:gd name="T9" fmla="*/ 221 h 221"/>
                  <a:gd name="T10" fmla="*/ 409 w 409"/>
                  <a:gd name="T11" fmla="*/ 51 h 221"/>
                  <a:gd name="T12" fmla="*/ 358 w 409"/>
                  <a:gd name="T13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221">
                    <a:moveTo>
                      <a:pt x="35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15"/>
                      <a:pt x="0" y="32"/>
                      <a:pt x="0" y="50"/>
                    </a:cubicBezTo>
                    <a:cubicBezTo>
                      <a:pt x="0" y="148"/>
                      <a:pt x="80" y="221"/>
                      <a:pt x="178" y="221"/>
                    </a:cubicBezTo>
                    <a:cubicBezTo>
                      <a:pt x="221" y="221"/>
                      <a:pt x="313" y="221"/>
                      <a:pt x="409" y="221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09" y="23"/>
                      <a:pt x="386" y="0"/>
                      <a:pt x="3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101" name="Freeform 11">
                <a:extLst>
                  <a:ext uri="{FF2B5EF4-FFF2-40B4-BE49-F238E27FC236}">
                    <a16:creationId xmlns:a16="http://schemas.microsoft.com/office/drawing/2014/main" id="{258A10FA-A0CB-4DF0-A858-337A69698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0" y="-2657475"/>
                <a:ext cx="1273175" cy="987425"/>
              </a:xfrm>
              <a:custGeom>
                <a:avLst/>
                <a:gdLst>
                  <a:gd name="T0" fmla="*/ 283 w 365"/>
                  <a:gd name="T1" fmla="*/ 227 h 283"/>
                  <a:gd name="T2" fmla="*/ 56 w 365"/>
                  <a:gd name="T3" fmla="*/ 0 h 283"/>
                  <a:gd name="T4" fmla="*/ 0 w 365"/>
                  <a:gd name="T5" fmla="*/ 7 h 283"/>
                  <a:gd name="T6" fmla="*/ 0 w 365"/>
                  <a:gd name="T7" fmla="*/ 232 h 283"/>
                  <a:gd name="T8" fmla="*/ 0 w 365"/>
                  <a:gd name="T9" fmla="*/ 236 h 283"/>
                  <a:gd name="T10" fmla="*/ 0 w 365"/>
                  <a:gd name="T11" fmla="*/ 237 h 283"/>
                  <a:gd name="T12" fmla="*/ 0 w 365"/>
                  <a:gd name="T13" fmla="*/ 241 h 283"/>
                  <a:gd name="T14" fmla="*/ 1 w 365"/>
                  <a:gd name="T15" fmla="*/ 241 h 283"/>
                  <a:gd name="T16" fmla="*/ 51 w 365"/>
                  <a:gd name="T17" fmla="*/ 283 h 283"/>
                  <a:gd name="T18" fmla="*/ 365 w 365"/>
                  <a:gd name="T19" fmla="*/ 283 h 283"/>
                  <a:gd name="T20" fmla="*/ 282 w 365"/>
                  <a:gd name="T21" fmla="*/ 234 h 283"/>
                  <a:gd name="T22" fmla="*/ 283 w 365"/>
                  <a:gd name="T23" fmla="*/ 227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5" h="283">
                    <a:moveTo>
                      <a:pt x="283" y="227"/>
                    </a:moveTo>
                    <a:cubicBezTo>
                      <a:pt x="283" y="101"/>
                      <a:pt x="181" y="0"/>
                      <a:pt x="56" y="0"/>
                    </a:cubicBezTo>
                    <a:cubicBezTo>
                      <a:pt x="36" y="0"/>
                      <a:pt x="18" y="2"/>
                      <a:pt x="0" y="7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33"/>
                      <a:pt x="0" y="235"/>
                      <a:pt x="0" y="236"/>
                    </a:cubicBezTo>
                    <a:cubicBezTo>
                      <a:pt x="0" y="236"/>
                      <a:pt x="0" y="237"/>
                      <a:pt x="0" y="237"/>
                    </a:cubicBezTo>
                    <a:cubicBezTo>
                      <a:pt x="0" y="238"/>
                      <a:pt x="0" y="239"/>
                      <a:pt x="0" y="241"/>
                    </a:cubicBezTo>
                    <a:cubicBezTo>
                      <a:pt x="1" y="241"/>
                      <a:pt x="1" y="241"/>
                      <a:pt x="1" y="241"/>
                    </a:cubicBezTo>
                    <a:cubicBezTo>
                      <a:pt x="5" y="265"/>
                      <a:pt x="26" y="283"/>
                      <a:pt x="51" y="283"/>
                    </a:cubicBezTo>
                    <a:cubicBezTo>
                      <a:pt x="365" y="283"/>
                      <a:pt x="365" y="283"/>
                      <a:pt x="365" y="283"/>
                    </a:cubicBezTo>
                    <a:cubicBezTo>
                      <a:pt x="343" y="261"/>
                      <a:pt x="314" y="244"/>
                      <a:pt x="282" y="234"/>
                    </a:cubicBezTo>
                    <a:cubicBezTo>
                      <a:pt x="282" y="232"/>
                      <a:pt x="283" y="229"/>
                      <a:pt x="283" y="2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  <p:sp>
            <p:nvSpPr>
              <p:cNvPr id="102" name="Freeform 12">
                <a:extLst>
                  <a:ext uri="{FF2B5EF4-FFF2-40B4-BE49-F238E27FC236}">
                    <a16:creationId xmlns:a16="http://schemas.microsoft.com/office/drawing/2014/main" id="{88F66BAB-2634-4290-A38A-E2BBE615F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138" y="-2528888"/>
                <a:ext cx="1270000" cy="858838"/>
              </a:xfrm>
              <a:custGeom>
                <a:avLst/>
                <a:gdLst>
                  <a:gd name="T0" fmla="*/ 364 w 364"/>
                  <a:gd name="T1" fmla="*/ 195 h 246"/>
                  <a:gd name="T2" fmla="*/ 364 w 364"/>
                  <a:gd name="T3" fmla="*/ 0 h 246"/>
                  <a:gd name="T4" fmla="*/ 307 w 364"/>
                  <a:gd name="T5" fmla="*/ 54 h 246"/>
                  <a:gd name="T6" fmla="*/ 232 w 364"/>
                  <a:gd name="T7" fmla="*/ 32 h 246"/>
                  <a:gd name="T8" fmla="*/ 94 w 364"/>
                  <a:gd name="T9" fmla="*/ 170 h 246"/>
                  <a:gd name="T10" fmla="*/ 96 w 364"/>
                  <a:gd name="T11" fmla="*/ 194 h 246"/>
                  <a:gd name="T12" fmla="*/ 0 w 364"/>
                  <a:gd name="T13" fmla="*/ 246 h 246"/>
                  <a:gd name="T14" fmla="*/ 313 w 364"/>
                  <a:gd name="T15" fmla="*/ 246 h 246"/>
                  <a:gd name="T16" fmla="*/ 364 w 364"/>
                  <a:gd name="T17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4" h="246">
                    <a:moveTo>
                      <a:pt x="364" y="195"/>
                    </a:moveTo>
                    <a:cubicBezTo>
                      <a:pt x="364" y="0"/>
                      <a:pt x="364" y="0"/>
                      <a:pt x="364" y="0"/>
                    </a:cubicBezTo>
                    <a:cubicBezTo>
                      <a:pt x="342" y="15"/>
                      <a:pt x="323" y="33"/>
                      <a:pt x="307" y="54"/>
                    </a:cubicBezTo>
                    <a:cubicBezTo>
                      <a:pt x="285" y="40"/>
                      <a:pt x="260" y="32"/>
                      <a:pt x="232" y="32"/>
                    </a:cubicBezTo>
                    <a:cubicBezTo>
                      <a:pt x="155" y="32"/>
                      <a:pt x="94" y="94"/>
                      <a:pt x="94" y="170"/>
                    </a:cubicBezTo>
                    <a:cubicBezTo>
                      <a:pt x="94" y="178"/>
                      <a:pt x="95" y="186"/>
                      <a:pt x="96" y="194"/>
                    </a:cubicBezTo>
                    <a:cubicBezTo>
                      <a:pt x="58" y="202"/>
                      <a:pt x="25" y="220"/>
                      <a:pt x="0" y="246"/>
                    </a:cubicBezTo>
                    <a:cubicBezTo>
                      <a:pt x="313" y="246"/>
                      <a:pt x="313" y="246"/>
                      <a:pt x="313" y="246"/>
                    </a:cubicBezTo>
                    <a:cubicBezTo>
                      <a:pt x="341" y="246"/>
                      <a:pt x="364" y="223"/>
                      <a:pt x="364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20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0" name="Rounded Rectangle 17">
            <a:extLst>
              <a:ext uri="{FF2B5EF4-FFF2-40B4-BE49-F238E27FC236}">
                <a16:creationId xmlns:a16="http://schemas.microsoft.com/office/drawing/2014/main" id="{55C8E4AE-D9A8-45E8-BA85-C002D4B9C3BF}"/>
              </a:ext>
            </a:extLst>
          </p:cNvPr>
          <p:cNvSpPr/>
          <p:nvPr/>
        </p:nvSpPr>
        <p:spPr>
          <a:xfrm>
            <a:off x="7341462" y="2799664"/>
            <a:ext cx="2756999" cy="1485095"/>
          </a:xfrm>
          <a:prstGeom prst="roundRect">
            <a:avLst>
              <a:gd name="adj" fmla="val 4568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C83F88A-C2DA-4E5D-9046-5621549FFFB3}"/>
              </a:ext>
            </a:extLst>
          </p:cNvPr>
          <p:cNvSpPr/>
          <p:nvPr/>
        </p:nvSpPr>
        <p:spPr bwMode="auto">
          <a:xfrm>
            <a:off x="8111591" y="3482114"/>
            <a:ext cx="328078" cy="1605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E1E95787-2CE5-4429-9399-1ECD3B7F5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52" y="3625022"/>
            <a:ext cx="585683" cy="55865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5F3D453-F517-4880-AFE8-84ABCD38B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232" y="3625021"/>
            <a:ext cx="585683" cy="55865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A5FABE6-E8A4-4AFB-BC4E-2E2E32531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939" y="3677001"/>
            <a:ext cx="356466" cy="356466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1D89108F-AF35-43FF-9F1A-B27A82251ADB}"/>
              </a:ext>
            </a:extLst>
          </p:cNvPr>
          <p:cNvSpPr txBox="1"/>
          <p:nvPr/>
        </p:nvSpPr>
        <p:spPr>
          <a:xfrm>
            <a:off x="7826685" y="2863996"/>
            <a:ext cx="135966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A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6" name="Rounded Rectangle 17">
            <a:extLst>
              <a:ext uri="{FF2B5EF4-FFF2-40B4-BE49-F238E27FC236}">
                <a16:creationId xmlns:a16="http://schemas.microsoft.com/office/drawing/2014/main" id="{603EB8D5-DA0B-4133-B02B-9102721C410C}"/>
              </a:ext>
            </a:extLst>
          </p:cNvPr>
          <p:cNvSpPr/>
          <p:nvPr/>
        </p:nvSpPr>
        <p:spPr>
          <a:xfrm>
            <a:off x="7341462" y="4584798"/>
            <a:ext cx="2756999" cy="1485095"/>
          </a:xfrm>
          <a:prstGeom prst="roundRect">
            <a:avLst>
              <a:gd name="adj" fmla="val 4568"/>
            </a:avLst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     </a:t>
            </a: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D0D0D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4B994BE-CA3D-42E2-990F-5DAF8B3C941B}"/>
              </a:ext>
            </a:extLst>
          </p:cNvPr>
          <p:cNvSpPr/>
          <p:nvPr/>
        </p:nvSpPr>
        <p:spPr bwMode="auto">
          <a:xfrm>
            <a:off x="8111591" y="5267248"/>
            <a:ext cx="328078" cy="1605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95AFBAE-4F99-4608-B7FE-91D12212D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52" y="5410156"/>
            <a:ext cx="585683" cy="558651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F6F8D000-3853-4C38-9591-62CD195EB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232" y="5410155"/>
            <a:ext cx="585683" cy="558651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11D4E13A-5FE1-47D6-9ECE-70F7EBFB1FDE}"/>
              </a:ext>
            </a:extLst>
          </p:cNvPr>
          <p:cNvSpPr txBox="1"/>
          <p:nvPr/>
        </p:nvSpPr>
        <p:spPr>
          <a:xfrm>
            <a:off x="7826685" y="4649130"/>
            <a:ext cx="1343638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D0D0D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B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71" name="Connector: Elbow 170">
            <a:extLst>
              <a:ext uri="{FF2B5EF4-FFF2-40B4-BE49-F238E27FC236}">
                <a16:creationId xmlns:a16="http://schemas.microsoft.com/office/drawing/2014/main" id="{01203753-7116-46C5-87CE-DEECB166E8D0}"/>
              </a:ext>
            </a:extLst>
          </p:cNvPr>
          <p:cNvCxnSpPr>
            <a:cxnSpLocks/>
            <a:stCxn id="83" idx="3"/>
            <a:endCxn id="148" idx="1"/>
          </p:cNvCxnSpPr>
          <p:nvPr/>
        </p:nvCxnSpPr>
        <p:spPr>
          <a:xfrm>
            <a:off x="6064359" y="4756961"/>
            <a:ext cx="1789693" cy="932521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or: Elbow 180">
            <a:extLst>
              <a:ext uri="{FF2B5EF4-FFF2-40B4-BE49-F238E27FC236}">
                <a16:creationId xmlns:a16="http://schemas.microsoft.com/office/drawing/2014/main" id="{D72DF4E6-0045-4D58-8E01-70A4B95F37D6}"/>
              </a:ext>
            </a:extLst>
          </p:cNvPr>
          <p:cNvCxnSpPr>
            <a:cxnSpLocks/>
            <a:stCxn id="83" idx="3"/>
            <a:endCxn id="132" idx="1"/>
          </p:cNvCxnSpPr>
          <p:nvPr/>
        </p:nvCxnSpPr>
        <p:spPr>
          <a:xfrm flipV="1">
            <a:off x="6064359" y="3904348"/>
            <a:ext cx="1789693" cy="852613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01A3CC1-AD04-402C-852B-FF41E83BF99B}"/>
              </a:ext>
            </a:extLst>
          </p:cNvPr>
          <p:cNvSpPr/>
          <p:nvPr/>
        </p:nvSpPr>
        <p:spPr bwMode="auto">
          <a:xfrm>
            <a:off x="8113264" y="3510012"/>
            <a:ext cx="328078" cy="1605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87" name="Connector: Curved 186">
            <a:extLst>
              <a:ext uri="{FF2B5EF4-FFF2-40B4-BE49-F238E27FC236}">
                <a16:creationId xmlns:a16="http://schemas.microsoft.com/office/drawing/2014/main" id="{0FACA198-B9AE-4D0A-9D72-871C9A5ECBCA}"/>
              </a:ext>
            </a:extLst>
          </p:cNvPr>
          <p:cNvCxnSpPr>
            <a:cxnSpLocks/>
            <a:stCxn id="188" idx="0"/>
          </p:cNvCxnSpPr>
          <p:nvPr/>
        </p:nvCxnSpPr>
        <p:spPr>
          <a:xfrm rot="16200000" flipH="1">
            <a:off x="8438109" y="3302282"/>
            <a:ext cx="82810" cy="618465"/>
          </a:xfrm>
          <a:prstGeom prst="curvedConnector3">
            <a:avLst>
              <a:gd name="adj1" fmla="val -276054"/>
            </a:avLst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D40FCD6-1AD9-4555-B751-CDB10BA3B99A}"/>
              </a:ext>
            </a:extLst>
          </p:cNvPr>
          <p:cNvSpPr/>
          <p:nvPr/>
        </p:nvSpPr>
        <p:spPr>
          <a:xfrm>
            <a:off x="8044639" y="3570109"/>
            <a:ext cx="251286" cy="25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712A61A2-0EB7-4421-AE76-E3F22582102D}"/>
              </a:ext>
            </a:extLst>
          </p:cNvPr>
          <p:cNvSpPr/>
          <p:nvPr/>
        </p:nvSpPr>
        <p:spPr bwMode="auto">
          <a:xfrm>
            <a:off x="8085968" y="5246044"/>
            <a:ext cx="328078" cy="16059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90" name="Connector: Curved 189">
            <a:extLst>
              <a:ext uri="{FF2B5EF4-FFF2-40B4-BE49-F238E27FC236}">
                <a16:creationId xmlns:a16="http://schemas.microsoft.com/office/drawing/2014/main" id="{CA45625B-EAA2-4AF1-9135-83FA95329AED}"/>
              </a:ext>
            </a:extLst>
          </p:cNvPr>
          <p:cNvCxnSpPr>
            <a:cxnSpLocks/>
            <a:stCxn id="191" idx="0"/>
          </p:cNvCxnSpPr>
          <p:nvPr/>
        </p:nvCxnSpPr>
        <p:spPr>
          <a:xfrm rot="16200000" flipH="1">
            <a:off x="8410813" y="5038314"/>
            <a:ext cx="82810" cy="618465"/>
          </a:xfrm>
          <a:prstGeom prst="curvedConnector3">
            <a:avLst>
              <a:gd name="adj1" fmla="val -276054"/>
            </a:avLst>
          </a:prstGeom>
          <a:ln w="28575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02489F1-5170-44C1-8340-65C6B2C1C80F}"/>
              </a:ext>
            </a:extLst>
          </p:cNvPr>
          <p:cNvSpPr/>
          <p:nvPr/>
        </p:nvSpPr>
        <p:spPr>
          <a:xfrm>
            <a:off x="8017343" y="5306141"/>
            <a:ext cx="251286" cy="250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0FEC77DB-54FC-4A57-9731-D6C7A1B878DE}"/>
              </a:ext>
            </a:extLst>
          </p:cNvPr>
          <p:cNvSpPr txBox="1"/>
          <p:nvPr/>
        </p:nvSpPr>
        <p:spPr>
          <a:xfrm>
            <a:off x="481626" y="2036104"/>
            <a:ext cx="7380781" cy="66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Outbound backend calls from your app can reach TCP endpoints (</a:t>
            </a:r>
            <a:r>
              <a:rPr kumimoji="0" lang="en-US" sz="1866" b="0" i="0" u="none" strike="noStrike" kern="1200" cap="none" spc="0" normalizeH="0" baseline="0" noProof="0" dirty="0" err="1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host:port</a:t>
            </a:r>
            <a:r>
              <a:rPr kumimoji="0" lang="en-US" sz="186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) in your any network that can access the internet.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579DFBCD-5EA7-4508-A3FE-B5CA9B8AF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Hybrid Connections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C6F7C42-7E27-4E94-8B4D-C14954439F6B}"/>
              </a:ext>
            </a:extLst>
          </p:cNvPr>
          <p:cNvSpPr txBox="1">
            <a:spLocks/>
          </p:cNvSpPr>
          <p:nvPr/>
        </p:nvSpPr>
        <p:spPr>
          <a:xfrm>
            <a:off x="588263" y="105895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Scenario: Access into networks lacking a VPN to Azure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Examples: Inventory management service that needs access into customer databases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02276F2-6FEA-4EF7-8320-513E5D2DD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939" y="5464987"/>
            <a:ext cx="356466" cy="35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79444"/>
      </p:ext>
    </p:extLst>
  </p:cSld>
  <p:clrMapOvr>
    <a:masterClrMapping/>
  </p:clrMapOvr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CADPP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ADPPE" id="{D05622EA-A758-480F-A6EA-C2F032FFC5FB}" vid="{0BF6F31B-592F-424E-9291-EC54A289D93E}"/>
    </a:ext>
  </a:extLst>
</a:theme>
</file>

<file path=ppt/theme/theme5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6.xml><?xml version="1.0" encoding="utf-8"?>
<a:theme xmlns:a="http://schemas.openxmlformats.org/drawingml/2006/main" name="1_5-50113_Microsoft_Ready_Dark_Template">
  <a:themeElements>
    <a:clrScheme name="Microsoft Ready Dark">
      <a:dk1>
        <a:srgbClr val="353535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00BCF2"/>
      </a:accent2>
      <a:accent3>
        <a:srgbClr val="D2D2D2"/>
      </a:accent3>
      <a:accent4>
        <a:srgbClr val="00B294"/>
      </a:accent4>
      <a:accent5>
        <a:srgbClr val="BAD80A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Corenote_Template_16x9.potx" id="{2158D6AA-49D4-4BB6-AA3C-C29B70070A55}" vid="{FEC728F4-414E-4938-B80F-7A5DC81233B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2CF4495E09FF42A1B0B97E61139E92" ma:contentTypeVersion="5" ma:contentTypeDescription="Create a new document." ma:contentTypeScope="" ma:versionID="a483dcd4209520f8e4af6422ce3016a8">
  <xsd:schema xmlns:xsd="http://www.w3.org/2001/XMLSchema" xmlns:xs="http://www.w3.org/2001/XMLSchema" xmlns:p="http://schemas.microsoft.com/office/2006/metadata/properties" xmlns:ns2="fac12304-a514-4bf9-8a9b-59948ddf2c1c" targetNamespace="http://schemas.microsoft.com/office/2006/metadata/properties" ma:root="true" ma:fieldsID="8c8dc780238676ca624d781f0f547b32" ns2:_="">
    <xsd:import namespace="fac12304-a514-4bf9-8a9b-59948ddf2c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12304-a514-4bf9-8a9b-59948ddf2c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fac12304-a514-4bf9-8a9b-59948ddf2c1c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4AFE1E1-FB66-41C6-96DB-8120B71D4B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c12304-a514-4bf9-8a9b-59948ddf2c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1726</TotalTime>
  <Words>1000</Words>
  <Application>Microsoft Office PowerPoint</Application>
  <PresentationFormat>Widescreen</PresentationFormat>
  <Paragraphs>186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1_5-30660_TR21_BO_CT_Template</vt:lpstr>
      <vt:lpstr>1_CADPPE</vt:lpstr>
      <vt:lpstr>2_EBC_2017</vt:lpstr>
      <vt:lpstr>1_5-50113_Microsoft_Ready_Dark_Template</vt:lpstr>
      <vt:lpstr>PowerPoint Presentation</vt:lpstr>
      <vt:lpstr>Azure App Service</vt:lpstr>
      <vt:lpstr>Create a thing</vt:lpstr>
      <vt:lpstr>PowerPoint Presentation</vt:lpstr>
      <vt:lpstr>App Service Architecture</vt:lpstr>
      <vt:lpstr>App Service Networking</vt:lpstr>
      <vt:lpstr>Default behavior</vt:lpstr>
      <vt:lpstr>IP Restrictions</vt:lpstr>
      <vt:lpstr>Hybrid Connections</vt:lpstr>
      <vt:lpstr>VNet Integration</vt:lpstr>
      <vt:lpstr>App Service w/ Traffic Manager</vt:lpstr>
      <vt:lpstr>Fault-tolerant E-Commerce with personalized recommendations </vt:lpstr>
      <vt:lpstr>App Service</vt:lpstr>
      <vt:lpstr>PowerPoint Presentation</vt:lpstr>
      <vt:lpstr>Look at the thing</vt:lpstr>
      <vt:lpstr>Thank you!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Dan Gartner</cp:lastModifiedBy>
  <cp:revision>2</cp:revision>
  <dcterms:created xsi:type="dcterms:W3CDTF">2018-08-10T17:04:28Z</dcterms:created>
  <dcterms:modified xsi:type="dcterms:W3CDTF">2019-01-03T16:21:47Z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0x010100202CF4495E09FF42A1B0B97E61139E92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